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60" r:id="rId6"/>
    <p:sldId id="261" r:id="rId7"/>
    <p:sldId id="262" r:id="rId8"/>
    <p:sldId id="263" r:id="rId9"/>
    <p:sldId id="264" r:id="rId10"/>
    <p:sldId id="266" r:id="rId11"/>
    <p:sldId id="267" r:id="rId12"/>
    <p:sldId id="268" r:id="rId13"/>
    <p:sldId id="269" r:id="rId14"/>
    <p:sldId id="270" r:id="rId15"/>
    <p:sldId id="265"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69" autoAdjust="0"/>
  </p:normalViewPr>
  <p:slideViewPr>
    <p:cSldViewPr>
      <p:cViewPr varScale="1">
        <p:scale>
          <a:sx n="68" d="100"/>
          <a:sy n="68" d="100"/>
        </p:scale>
        <p:origin x="14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EE6FB-45F6-4BCE-ACEB-49F4E8185CF7}" type="datetimeFigureOut">
              <a:rPr lang="ru-RU" smtClean="0"/>
              <a:t>22.02.2021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1D223-090B-4814-86F6-15625EB5E025}" type="slidenum">
              <a:rPr lang="ru-RU" smtClean="0"/>
              <a:t>‹#›</a:t>
            </a:fld>
            <a:endParaRPr lang="ru-RU"/>
          </a:p>
        </p:txBody>
      </p:sp>
    </p:spTree>
    <p:extLst>
      <p:ext uri="{BB962C8B-B14F-4D97-AF65-F5344CB8AC3E}">
        <p14:creationId xmlns:p14="http://schemas.microsoft.com/office/powerpoint/2010/main" val="353207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5A1D223-090B-4814-86F6-15625EB5E025}" type="slidenum">
              <a:rPr lang="ru-RU" smtClean="0"/>
              <a:t>1</a:t>
            </a:fld>
            <a:endParaRPr lang="ru-RU"/>
          </a:p>
        </p:txBody>
      </p:sp>
    </p:spTree>
    <p:extLst>
      <p:ext uri="{BB962C8B-B14F-4D97-AF65-F5344CB8AC3E}">
        <p14:creationId xmlns:p14="http://schemas.microsoft.com/office/powerpoint/2010/main" val="224084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22.02.2021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22.02.2021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mNgHv_IjA4" TargetMode="External"/><Relationship Id="rId2" Type="http://schemas.openxmlformats.org/officeDocument/2006/relationships/slideLayout" Target="../slideLayouts/slideLayout7.xml"/><Relationship Id="rId1" Type="http://schemas.openxmlformats.org/officeDocument/2006/relationships/video" Target="https://www.youtube.com/embed/L0qoQEY0tq8" TargetMode="Externa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7.xml"/><Relationship Id="rId1" Type="http://schemas.openxmlformats.org/officeDocument/2006/relationships/video" Target="https://www.youtube.com/embed/rU9S5pkB-P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88640"/>
            <a:ext cx="4392488" cy="6480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7" name="Прямоугольник 6"/>
          <p:cNvSpPr/>
          <p:nvPr/>
        </p:nvSpPr>
        <p:spPr>
          <a:xfrm>
            <a:off x="4716016" y="188640"/>
            <a:ext cx="4248472" cy="6480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l="-1686" r="31078"/>
          <a:stretch/>
        </p:blipFill>
        <p:spPr>
          <a:xfrm>
            <a:off x="1" y="188640"/>
            <a:ext cx="4499992" cy="6480720"/>
          </a:xfrm>
          <a:prstGeom prst="rect">
            <a:avLst/>
          </a:prstGeom>
        </p:spPr>
      </p:pic>
      <p:sp>
        <p:nvSpPr>
          <p:cNvPr id="11" name="TextBox 10"/>
          <p:cNvSpPr txBox="1"/>
          <p:nvPr/>
        </p:nvSpPr>
        <p:spPr>
          <a:xfrm>
            <a:off x="1187624" y="404664"/>
            <a:ext cx="3150605" cy="1200329"/>
          </a:xfrm>
          <a:prstGeom prst="rect">
            <a:avLst/>
          </a:prstGeom>
          <a:noFill/>
        </p:spPr>
        <p:txBody>
          <a:bodyPr wrap="square" rtlCol="0">
            <a:spAutoFit/>
          </a:bodyPr>
          <a:lstStyle/>
          <a:p>
            <a:pPr algn="ctr"/>
            <a:r>
              <a:rPr lang="en-US" i="1" dirty="0" err="1">
                <a:effectLst>
                  <a:outerShdw blurRad="38100" dist="38100" dir="2700000" algn="tl">
                    <a:srgbClr val="000000">
                      <a:alpha val="43137"/>
                    </a:srgbClr>
                  </a:outerShdw>
                </a:effectLst>
                <a:latin typeface="Algerian" panose="04020705040A02060702" pitchFamily="82" charset="0"/>
              </a:rPr>
              <a:t>Cople</a:t>
            </a:r>
            <a:r>
              <a:rPr lang="ro-RO" i="1" dirty="0">
                <a:effectLst>
                  <a:outerShdw blurRad="38100" dist="38100" dir="2700000" algn="tl">
                    <a:srgbClr val="000000">
                      <a:alpha val="43137"/>
                    </a:srgbClr>
                  </a:outerShdw>
                </a:effectLst>
                <a:latin typeface="Algerian" panose="04020705040A02060702" pitchFamily="82" charset="0"/>
              </a:rPr>
              <a:t>sitoarea poveste de dragoste sau ce include în sine conceptul de  iubire?</a:t>
            </a:r>
            <a:endParaRPr lang="ru-RU" i="1" dirty="0">
              <a:effectLst>
                <a:outerShdw blurRad="38100" dist="38100" dir="2700000" algn="tl">
                  <a:srgbClr val="000000">
                    <a:alpha val="43137"/>
                  </a:srgbClr>
                </a:outerShdw>
              </a:effectLst>
            </a:endParaRPr>
          </a:p>
        </p:txBody>
      </p:sp>
      <p:sp>
        <p:nvSpPr>
          <p:cNvPr id="12" name="TextBox 11"/>
          <p:cNvSpPr txBox="1"/>
          <p:nvPr/>
        </p:nvSpPr>
        <p:spPr>
          <a:xfrm>
            <a:off x="1754814" y="1604993"/>
            <a:ext cx="2016224" cy="338554"/>
          </a:xfrm>
          <a:prstGeom prst="rect">
            <a:avLst/>
          </a:prstGeom>
          <a:noFill/>
        </p:spPr>
        <p:txBody>
          <a:bodyPr wrap="square" rtlCol="0">
            <a:spAutoFit/>
          </a:bodyPr>
          <a:lstStyle/>
          <a:p>
            <a:pPr algn="ctr"/>
            <a:r>
              <a:rPr lang="ro-RO" sz="1600" i="1" dirty="0">
                <a:effectLst>
                  <a:outerShdw blurRad="38100" dist="38100" dir="2700000" algn="tl">
                    <a:srgbClr val="000000">
                      <a:alpha val="43137"/>
                    </a:srgbClr>
                  </a:outerShdw>
                </a:effectLst>
                <a:latin typeface="Algerian" panose="04020705040A02060702" pitchFamily="82" charset="0"/>
              </a:rPr>
              <a:t>24. </a:t>
            </a:r>
            <a:r>
              <a:rPr lang="en-US" sz="1600" i="1" dirty="0">
                <a:effectLst>
                  <a:outerShdw blurRad="38100" dist="38100" dir="2700000" algn="tl">
                    <a:srgbClr val="000000">
                      <a:alpha val="43137"/>
                    </a:srgbClr>
                  </a:outerShdw>
                </a:effectLst>
                <a:latin typeface="Algerian" panose="04020705040A02060702" pitchFamily="82" charset="0"/>
              </a:rPr>
              <a:t>II</a:t>
            </a:r>
            <a:r>
              <a:rPr lang="ro-RO" sz="1600" i="1" dirty="0">
                <a:effectLst>
                  <a:outerShdw blurRad="38100" dist="38100" dir="2700000" algn="tl">
                    <a:srgbClr val="000000">
                      <a:alpha val="43137"/>
                    </a:srgbClr>
                  </a:outerShdw>
                </a:effectLst>
                <a:latin typeface="Algerian" panose="04020705040A02060702" pitchFamily="82" charset="0"/>
              </a:rPr>
              <a:t>. 2021</a:t>
            </a:r>
            <a:endParaRPr lang="ru-RU" sz="1600" i="1" dirty="0">
              <a:effectLst>
                <a:outerShdw blurRad="38100" dist="38100" dir="2700000" algn="tl">
                  <a:srgbClr val="000000">
                    <a:alpha val="43137"/>
                  </a:srgbClr>
                </a:outerShdw>
              </a:effectLst>
            </a:endParaRPr>
          </a:p>
        </p:txBody>
      </p:sp>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l="22742" r="17770"/>
          <a:stretch/>
        </p:blipFill>
        <p:spPr>
          <a:xfrm>
            <a:off x="413538" y="1366312"/>
            <a:ext cx="1046892" cy="1362855"/>
          </a:xfrm>
          <a:prstGeom prst="rect">
            <a:avLst/>
          </a:prstGeom>
        </p:spPr>
      </p:pic>
      <p:sp>
        <p:nvSpPr>
          <p:cNvPr id="15" name="TextBox 14"/>
          <p:cNvSpPr txBox="1"/>
          <p:nvPr/>
        </p:nvSpPr>
        <p:spPr>
          <a:xfrm>
            <a:off x="413538" y="2967848"/>
            <a:ext cx="3780420" cy="2554545"/>
          </a:xfrm>
          <a:prstGeom prst="rect">
            <a:avLst/>
          </a:prstGeom>
          <a:noFill/>
        </p:spPr>
        <p:txBody>
          <a:bodyPr wrap="square" rtlCol="0">
            <a:spAutoFit/>
          </a:bodyPr>
          <a:lstStyle/>
          <a:p>
            <a:pPr algn="ctr"/>
            <a:r>
              <a:rPr lang="ro-RO" sz="1600" dirty="0">
                <a:latin typeface="Book Antiqua" panose="02040602050305030304" pitchFamily="18" charset="0"/>
              </a:rPr>
              <a:t>În fine, cunoaștem un șir de legende cu un final mai tragic sau nu. Dar, a</a:t>
            </a:r>
            <a:r>
              <a:rPr lang="en-US" sz="1600" dirty="0" err="1">
                <a:latin typeface="Book Antiqua" panose="02040602050305030304" pitchFamily="18" charset="0"/>
              </a:rPr>
              <a:t>ceast</a:t>
            </a:r>
            <a:r>
              <a:rPr lang="ro-RO" sz="1600" dirty="0">
                <a:latin typeface="Book Antiqua" panose="02040602050305030304" pitchFamily="18" charset="0"/>
              </a:rPr>
              <a:t>ă poveste fermecătoare </a:t>
            </a:r>
            <a:r>
              <a:rPr lang="vi-VN" sz="1600" dirty="0">
                <a:latin typeface="Century" panose="02040604050505020304" pitchFamily="18" charset="0"/>
              </a:rPr>
              <a:t>dintre Hades si Persefona este poate una dintre cele mai faimoase și frumoase povești de dragoste din mitologia greacă</a:t>
            </a:r>
            <a:r>
              <a:rPr lang="ro-RO" sz="1600" dirty="0">
                <a:latin typeface="Book Antiqua" panose="02040602050305030304" pitchFamily="18" charset="0"/>
              </a:rPr>
              <a:t>. </a:t>
            </a:r>
            <a:r>
              <a:rPr lang="vi-VN" sz="1600" dirty="0">
                <a:latin typeface="Book Antiqua" panose="02040602050305030304" pitchFamily="18" charset="0"/>
              </a:rPr>
              <a:t>Hades este unul dintre frații lui Zeus, regele ținutului morților, a lumii de dincolo </a:t>
            </a:r>
            <a:r>
              <a:rPr lang="ro-RO" sz="1600" dirty="0">
                <a:latin typeface="Book Antiqua" panose="02040602050305030304" pitchFamily="18" charset="0"/>
              </a:rPr>
              <a:t>. </a:t>
            </a:r>
            <a:r>
              <a:rPr lang="vi-VN" sz="1600" dirty="0">
                <a:latin typeface="Book Antiqua" panose="02040602050305030304" pitchFamily="18" charset="0"/>
              </a:rPr>
              <a:t>Persefona este fiica Demetrei și a lui Zeus. Fiind extrem de frumoasă, </a:t>
            </a:r>
            <a:endParaRPr lang="ru-RU" sz="1600" dirty="0">
              <a:latin typeface="Book Antiqua" panose="02040602050305030304" pitchFamily="18" charset="0"/>
            </a:endParaRPr>
          </a:p>
        </p:txBody>
      </p:sp>
      <p:sp>
        <p:nvSpPr>
          <p:cNvPr id="16" name="TextBox 15"/>
          <p:cNvSpPr txBox="1"/>
          <p:nvPr/>
        </p:nvSpPr>
        <p:spPr>
          <a:xfrm>
            <a:off x="4914038" y="3284984"/>
            <a:ext cx="3852428" cy="2554545"/>
          </a:xfrm>
          <a:prstGeom prst="rect">
            <a:avLst/>
          </a:prstGeom>
          <a:noFill/>
        </p:spPr>
        <p:txBody>
          <a:bodyPr wrap="square" rtlCol="0">
            <a:spAutoFit/>
          </a:bodyPr>
          <a:lstStyle/>
          <a:p>
            <a:pPr algn="ctr"/>
            <a:r>
              <a:rPr lang="vi-VN" sz="1600" dirty="0">
                <a:latin typeface="Book Antiqua" panose="02040602050305030304" pitchFamily="18" charset="0"/>
              </a:rPr>
              <a:t>Persefona a fost mereu protejată de mama sa, Demetra, care voia ca fiica ei să-și păstreze castitatea pentru totdeauna, însă nimeni nu a putut să o ferească de Hades, zeul fiind extrem de îndrăgostit de mica zeiță.</a:t>
            </a:r>
            <a:r>
              <a:rPr lang="ro-RO" sz="1600" dirty="0">
                <a:latin typeface="Book Antiqua" panose="02040602050305030304" pitchFamily="18" charset="0"/>
              </a:rPr>
              <a:t> </a:t>
            </a:r>
            <a:r>
              <a:rPr lang="vi-VN" sz="1600" dirty="0">
                <a:latin typeface="Book Antiqua" panose="02040602050305030304" pitchFamily="18" charset="0"/>
              </a:rPr>
              <a:t>În timp ce lumea o căuta de Persefona, mama sa și-a neglijat datoria de a avea grijă de plantații și de fertilitatea planetei, până în momentul în care au găsit-o.</a:t>
            </a:r>
            <a:endParaRPr lang="ru-RU" sz="1600" dirty="0">
              <a:latin typeface="Book Antiqua" panose="02040602050305030304" pitchFamily="18" charset="0"/>
            </a:endParaRPr>
          </a:p>
        </p:txBody>
      </p:sp>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421" y="327682"/>
            <a:ext cx="2455662" cy="2706566"/>
          </a:xfrm>
          <a:prstGeom prst="rect">
            <a:avLst/>
          </a:prstGeom>
        </p:spPr>
      </p:pic>
    </p:spTree>
    <p:extLst>
      <p:ext uri="{BB962C8B-B14F-4D97-AF65-F5344CB8AC3E}">
        <p14:creationId xmlns:p14="http://schemas.microsoft.com/office/powerpoint/2010/main" val="18038393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5" presetID="45" presetClass="entr" presetSubtype="0"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19" dur="1000" fill="hold"/>
                                        <p:tgtEl>
                                          <p:spTgt spid="11">
                                            <p:txEl>
                                              <p:pRg st="0" end="0"/>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12">
                                            <p:txEl>
                                              <p:pRg st="0" end="0"/>
                                            </p:txEl>
                                          </p:spTgt>
                                        </p:tgtEl>
                                        <p:attrNameLst>
                                          <p:attrName>ppt_h</p:attrName>
                                        </p:attrNameLst>
                                      </p:cBhvr>
                                      <p:tavLst>
                                        <p:tav tm="0">
                                          <p:val>
                                            <p:strVal val="#ppt_h"/>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0648"/>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17791"/>
          <a:stretch/>
        </p:blipFill>
        <p:spPr>
          <a:xfrm>
            <a:off x="395536" y="476672"/>
            <a:ext cx="3915207" cy="5760640"/>
          </a:xfrm>
          <a:prstGeom prst="rect">
            <a:avLst/>
          </a:prstGeom>
        </p:spPr>
      </p:pic>
      <p:sp>
        <p:nvSpPr>
          <p:cNvPr id="5" name="TextBox 4"/>
          <p:cNvSpPr txBox="1"/>
          <p:nvPr/>
        </p:nvSpPr>
        <p:spPr>
          <a:xfrm>
            <a:off x="539552" y="1558528"/>
            <a:ext cx="3528392" cy="5016758"/>
          </a:xfrm>
          <a:prstGeom prst="rect">
            <a:avLst/>
          </a:prstGeom>
          <a:noFill/>
        </p:spPr>
        <p:txBody>
          <a:bodyPr wrap="square" rtlCol="0">
            <a:spAutoFit/>
          </a:bodyPr>
          <a:lstStyle/>
          <a:p>
            <a:pPr algn="r"/>
            <a:r>
              <a:rPr lang="en-US" sz="1600" i="1" dirty="0">
                <a:latin typeface="Times New Roman" panose="02020603050405020304" pitchFamily="18" charset="0"/>
                <a:cs typeface="Times New Roman" panose="02020603050405020304" pitchFamily="18" charset="0"/>
              </a:rPr>
              <a:t>O, </a:t>
            </a:r>
            <a:r>
              <a:rPr lang="en-US" sz="1600" i="1" dirty="0" err="1">
                <a:latin typeface="Times New Roman" panose="02020603050405020304" pitchFamily="18" charset="0"/>
                <a:cs typeface="Times New Roman" panose="02020603050405020304" pitchFamily="18" charset="0"/>
              </a:rPr>
              <a:t>tu</a:t>
            </a:r>
            <a:r>
              <a:rPr lang="en-US" sz="1600" i="1" dirty="0">
                <a:latin typeface="Times New Roman" panose="02020603050405020304" pitchFamily="18" charset="0"/>
                <a:cs typeface="Times New Roman" panose="02020603050405020304" pitchFamily="18" charset="0"/>
              </a:rPr>
              <a:t>, cu </a:t>
            </a:r>
            <a:r>
              <a:rPr lang="en-US" sz="1600" i="1" dirty="0" err="1">
                <a:latin typeface="Times New Roman" panose="02020603050405020304" pitchFamily="18" charset="0"/>
                <a:cs typeface="Times New Roman" panose="02020603050405020304" pitchFamily="18" charset="0"/>
              </a:rPr>
              <a:t>ochi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albastri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cât</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frumoas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e</a:t>
            </a:r>
            <a:r>
              <a:rPr lang="ro-RO" sz="1600" i="1" dirty="0">
                <a:latin typeface="Times New Roman" panose="02020603050405020304" pitchFamily="18" charset="0"/>
                <a:cs typeface="Times New Roman" panose="02020603050405020304" pitchFamily="18" charset="0"/>
              </a:rPr>
              <a:t>ș</a:t>
            </a:r>
            <a:r>
              <a:rPr lang="en-US" sz="1600" i="1" dirty="0" err="1">
                <a:latin typeface="Times New Roman" panose="02020603050405020304" pitchFamily="18" charset="0"/>
                <a:cs typeface="Times New Roman" panose="02020603050405020304" pitchFamily="18" charset="0"/>
              </a:rPr>
              <a:t>ti</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a:t>
            </a:r>
            <a:r>
              <a:rPr lang="ro-RO" sz="1600" i="1" dirty="0">
                <a:latin typeface="Times New Roman" panose="02020603050405020304" pitchFamily="18" charset="0"/>
                <a:cs typeface="Times New Roman" panose="02020603050405020304" pitchFamily="18" charset="0"/>
              </a:rPr>
              <a:t>ș</a:t>
            </a:r>
            <a:r>
              <a:rPr lang="en-US" sz="1600" i="1" dirty="0">
                <a:latin typeface="Times New Roman" panose="02020603050405020304" pitchFamily="18" charset="0"/>
                <a:cs typeface="Times New Roman" panose="02020603050405020304" pitchFamily="18" charset="0"/>
              </a:rPr>
              <a:t>a </a:t>
            </a:r>
            <a:r>
              <a:rPr lang="en-US" sz="1600" i="1" dirty="0" err="1">
                <a:latin typeface="Times New Roman" panose="02020603050405020304" pitchFamily="18" charset="0"/>
                <a:cs typeface="Times New Roman" panose="02020603050405020304" pitchFamily="18" charset="0"/>
              </a:rPr>
              <a:t>desigur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sunt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fapturile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ceresti</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care le </a:t>
            </a:r>
            <a:r>
              <a:rPr lang="en-US" sz="1600" i="1" dirty="0" err="1">
                <a:latin typeface="Times New Roman" panose="02020603050405020304" pitchFamily="18" charset="0"/>
                <a:cs typeface="Times New Roman" panose="02020603050405020304" pitchFamily="18" charset="0"/>
              </a:rPr>
              <a:t>vedeam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copil</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întraripate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Cu </a:t>
            </a:r>
            <a:r>
              <a:rPr lang="en-US" sz="1600" i="1" dirty="0" err="1">
                <a:latin typeface="Times New Roman" panose="02020603050405020304" pitchFamily="18" charset="0"/>
                <a:cs typeface="Times New Roman" panose="02020603050405020304" pitchFamily="18" charset="0"/>
              </a:rPr>
              <a:t>câte</a:t>
            </a:r>
            <a:r>
              <a:rPr lang="en-US" sz="1600" i="1" dirty="0">
                <a:latin typeface="Times New Roman" panose="02020603050405020304" pitchFamily="18" charset="0"/>
                <a:cs typeface="Times New Roman" panose="02020603050405020304" pitchFamily="18" charset="0"/>
              </a:rPr>
              <a:t>-un </a:t>
            </a:r>
            <a:r>
              <a:rPr lang="en-US" sz="1600" i="1" dirty="0" err="1">
                <a:latin typeface="Times New Roman" panose="02020603050405020304" pitchFamily="18" charset="0"/>
                <a:cs typeface="Times New Roman" panose="02020603050405020304" pitchFamily="18" charset="0"/>
              </a:rPr>
              <a:t>crin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în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mâna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pletele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spate.</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Când</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cuprind</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mijloc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îmi</a:t>
            </a:r>
            <a:r>
              <a:rPr lang="en-US" sz="1600" i="1" dirty="0">
                <a:latin typeface="Times New Roman" panose="02020603050405020304" pitchFamily="18" charset="0"/>
                <a:cs typeface="Times New Roman" panose="02020603050405020304" pitchFamily="18" charset="0"/>
              </a:rPr>
              <a:t> pare ca e vis,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C</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mi-a </a:t>
            </a:r>
            <a:r>
              <a:rPr lang="en-US" sz="1600" i="1" dirty="0" err="1">
                <a:latin typeface="Times New Roman" panose="02020603050405020304" pitchFamily="18" charset="0"/>
                <a:cs typeface="Times New Roman" panose="02020603050405020304" pitchFamily="18" charset="0"/>
              </a:rPr>
              <a:t>picat</a:t>
            </a:r>
            <a:r>
              <a:rPr lang="en-US" sz="1600" i="1" dirty="0">
                <a:latin typeface="Times New Roman" panose="02020603050405020304" pitchFamily="18" charset="0"/>
                <a:cs typeface="Times New Roman" panose="02020603050405020304" pitchFamily="18" charset="0"/>
              </a:rPr>
              <a:t> un </a:t>
            </a:r>
            <a:r>
              <a:rPr lang="en-US" sz="1600" i="1" dirty="0" err="1">
                <a:latin typeface="Times New Roman" panose="02020603050405020304" pitchFamily="18" charset="0"/>
                <a:cs typeface="Times New Roman" panose="02020603050405020304" pitchFamily="18" charset="0"/>
              </a:rPr>
              <a:t>înger</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sus</a:t>
            </a:r>
            <a:r>
              <a:rPr lang="en-US" sz="1600" i="1" dirty="0">
                <a:latin typeface="Times New Roman" panose="02020603050405020304" pitchFamily="18" charset="0"/>
                <a:cs typeface="Times New Roman" panose="02020603050405020304" pitchFamily="18" charset="0"/>
              </a:rPr>
              <a:t>, din </a:t>
            </a:r>
            <a:r>
              <a:rPr lang="en-US" sz="1600" i="1" dirty="0" err="1">
                <a:latin typeface="Times New Roman" panose="02020603050405020304" pitchFamily="18" charset="0"/>
                <a:cs typeface="Times New Roman" panose="02020603050405020304" pitchFamily="18" charset="0"/>
              </a:rPr>
              <a:t>paradis</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Cu mare </a:t>
            </a:r>
            <a:r>
              <a:rPr lang="en-US" sz="1600" i="1" dirty="0" err="1">
                <a:latin typeface="Times New Roman" panose="02020603050405020304" pitchFamily="18" charset="0"/>
                <a:cs typeface="Times New Roman" panose="02020603050405020304" pitchFamily="18" charset="0"/>
              </a:rPr>
              <a:t>sfiiciune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pe-obrazul</a:t>
            </a:r>
            <a:r>
              <a:rPr lang="en-US" sz="1600" i="1" dirty="0">
                <a:latin typeface="Times New Roman" panose="02020603050405020304" pitchFamily="18" charset="0"/>
                <a:cs typeface="Times New Roman" panose="02020603050405020304" pitchFamily="18" charset="0"/>
              </a:rPr>
              <a:t> t</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u pun </a:t>
            </a:r>
            <a:r>
              <a:rPr lang="en-US" sz="1600" i="1" dirty="0" err="1">
                <a:latin typeface="Times New Roman" panose="02020603050405020304" pitchFamily="18" charset="0"/>
                <a:cs typeface="Times New Roman" panose="02020603050405020304" pitchFamily="18" charset="0"/>
              </a:rPr>
              <a:t>gura</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Gustându-i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ametit</a:t>
            </a:r>
            <a:r>
              <a:rPr lang="en-US" sz="1600" i="1" dirty="0">
                <a:latin typeface="Times New Roman" panose="02020603050405020304" pitchFamily="18" charset="0"/>
                <a:cs typeface="Times New Roman" panose="02020603050405020304" pitchFamily="18" charset="0"/>
              </a:rPr>
              <a:t> aroma </a:t>
            </a: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caldura</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ma </a:t>
            </a:r>
            <a:r>
              <a:rPr lang="en-US" sz="1600" i="1" dirty="0" err="1">
                <a:latin typeface="Times New Roman" panose="02020603050405020304" pitchFamily="18" charset="0"/>
                <a:cs typeface="Times New Roman" panose="02020603050405020304" pitchFamily="18" charset="0"/>
              </a:rPr>
              <a:t>pecetltuieste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buza-ti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trandafirie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Ma </a:t>
            </a:r>
            <a:r>
              <a:rPr lang="en-US" sz="1600" i="1" dirty="0" err="1">
                <a:latin typeface="Times New Roman" panose="02020603050405020304" pitchFamily="18" charset="0"/>
                <a:cs typeface="Times New Roman" panose="02020603050405020304" pitchFamily="18" charset="0"/>
              </a:rPr>
              <a:t>simt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înviorat</a:t>
            </a:r>
            <a:r>
              <a:rPr lang="en-US" sz="1600" i="1" dirty="0">
                <a:latin typeface="Times New Roman" panose="02020603050405020304" pitchFamily="18" charset="0"/>
                <a:cs typeface="Times New Roman" panose="02020603050405020304" pitchFamily="18" charset="0"/>
              </a:rPr>
              <a:t> ca de-o </a:t>
            </a:r>
            <a:r>
              <a:rPr lang="en-US" sz="1600" i="1" dirty="0" err="1">
                <a:latin typeface="Times New Roman" panose="02020603050405020304" pitchFamily="18" charset="0"/>
                <a:cs typeface="Times New Roman" panose="02020603050405020304" pitchFamily="18" charset="0"/>
              </a:rPr>
              <a:t>eucaristie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Ma-</a:t>
            </a:r>
            <a:r>
              <a:rPr lang="en-US" sz="1600" i="1" dirty="0" err="1">
                <a:latin typeface="Times New Roman" panose="02020603050405020304" pitchFamily="18" charset="0"/>
                <a:cs typeface="Times New Roman" panose="02020603050405020304" pitchFamily="18" charset="0"/>
              </a:rPr>
              <a:t>ntreb</a:t>
            </a:r>
            <a:r>
              <a:rPr lang="en-US" sz="1600" i="1" dirty="0">
                <a:latin typeface="Times New Roman" panose="02020603050405020304" pitchFamily="18" charset="0"/>
                <a:cs typeface="Times New Roman" panose="02020603050405020304" pitchFamily="18" charset="0"/>
              </a:rPr>
              <a:t> de-</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cu </a:t>
            </a:r>
            <a:r>
              <a:rPr lang="en-US" sz="1600" i="1" dirty="0" err="1">
                <a:latin typeface="Times New Roman" panose="02020603050405020304" pitchFamily="18" charset="0"/>
                <a:cs typeface="Times New Roman" panose="02020603050405020304" pitchFamily="18" charset="0"/>
              </a:rPr>
              <a:t>putinta</a:t>
            </a:r>
            <a:r>
              <a:rPr lang="en-US" sz="1600" i="1" dirty="0">
                <a:latin typeface="Times New Roman" panose="02020603050405020304" pitchFamily="18" charset="0"/>
                <a:cs typeface="Times New Roman" panose="02020603050405020304" pitchFamily="18" charset="0"/>
              </a:rPr>
              <a:t> ca </a:t>
            </a:r>
            <a:r>
              <a:rPr lang="en-US" sz="1600" i="1" dirty="0" err="1">
                <a:latin typeface="Times New Roman" panose="02020603050405020304" pitchFamily="18" charset="0"/>
                <a:cs typeface="Times New Roman" panose="02020603050405020304" pitchFamily="18" charset="0"/>
              </a:rPr>
              <a:t>tu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sa</a:t>
            </a:r>
            <a:r>
              <a:rPr lang="en-US" sz="1600" i="1" dirty="0">
                <a:latin typeface="Times New Roman" panose="02020603050405020304" pitchFamily="18" charset="0"/>
                <a:cs typeface="Times New Roman" panose="02020603050405020304" pitchFamily="18" charset="0"/>
              </a:rPr>
              <a:t> ma </a:t>
            </a:r>
            <a:r>
              <a:rPr lang="en-US" sz="1600" i="1" dirty="0" err="1">
                <a:latin typeface="Times New Roman" panose="02020603050405020304" pitchFamily="18" charset="0"/>
                <a:cs typeface="Times New Roman" panose="02020603050405020304" pitchFamily="18" charset="0"/>
              </a:rPr>
              <a:t>iubesti</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O, </a:t>
            </a:r>
            <a:r>
              <a:rPr lang="en-US" sz="1600" i="1" dirty="0" err="1">
                <a:latin typeface="Times New Roman" panose="02020603050405020304" pitchFamily="18" charset="0"/>
                <a:cs typeface="Times New Roman" panose="02020603050405020304" pitchFamily="18" charset="0"/>
              </a:rPr>
              <a:t>tu</a:t>
            </a:r>
            <a:r>
              <a:rPr lang="en-US" sz="1600" i="1" dirty="0">
                <a:latin typeface="Times New Roman" panose="02020603050405020304" pitchFamily="18" charset="0"/>
                <a:cs typeface="Times New Roman" panose="02020603050405020304" pitchFamily="18" charset="0"/>
              </a:rPr>
              <a:t>, cu </a:t>
            </a:r>
            <a:r>
              <a:rPr lang="en-US" sz="1600" i="1" dirty="0" err="1">
                <a:latin typeface="Times New Roman" panose="02020603050405020304" pitchFamily="18" charset="0"/>
                <a:cs typeface="Times New Roman" panose="02020603050405020304" pitchFamily="18" charset="0"/>
              </a:rPr>
              <a:t>ochi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albastri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cât</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frumoas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e</a:t>
            </a:r>
            <a:r>
              <a:rPr lang="ro-RO" sz="1600" i="1" dirty="0">
                <a:latin typeface="Times New Roman" panose="02020603050405020304" pitchFamily="18" charset="0"/>
                <a:cs typeface="Times New Roman" panose="02020603050405020304" pitchFamily="18" charset="0"/>
              </a:rPr>
              <a:t>ș</a:t>
            </a:r>
            <a:r>
              <a:rPr lang="en-US" sz="1600" i="1" dirty="0" err="1">
                <a:latin typeface="Times New Roman" panose="02020603050405020304" pitchFamily="18" charset="0"/>
                <a:cs typeface="Times New Roman" panose="02020603050405020304" pitchFamily="18" charset="0"/>
              </a:rPr>
              <a:t>ti</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endParaRPr lang="ru-RU" sz="16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12979" y="912197"/>
            <a:ext cx="2880320" cy="646331"/>
          </a:xfrm>
          <a:prstGeom prst="rect">
            <a:avLst/>
          </a:prstGeom>
          <a:noFill/>
        </p:spPr>
        <p:txBody>
          <a:bodyPr wrap="square" rtlCol="0">
            <a:spAutoFit/>
          </a:bodyPr>
          <a:lstStyle/>
          <a:p>
            <a:r>
              <a:rPr lang="ro-RO" dirty="0">
                <a:latin typeface="Algerian" panose="04020705040A02060702" pitchFamily="82" charset="0"/>
              </a:rPr>
              <a:t>O tu cu ochi albastri</a:t>
            </a:r>
          </a:p>
          <a:p>
            <a:r>
              <a:rPr lang="ro-RO" i="1" dirty="0">
                <a:latin typeface="Times New Roman" panose="02020603050405020304" pitchFamily="18" charset="0"/>
                <a:cs typeface="Times New Roman" panose="02020603050405020304" pitchFamily="18" charset="0"/>
              </a:rPr>
              <a:t>                         G. Călinescu</a:t>
            </a:r>
            <a:endParaRPr lang="ru-RU"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80012" y="1312307"/>
            <a:ext cx="3816424" cy="5262979"/>
          </a:xfrm>
          <a:prstGeom prst="rect">
            <a:avLst/>
          </a:prstGeom>
          <a:noFill/>
        </p:spPr>
        <p:txBody>
          <a:bodyPr wrap="square" rtlCol="0">
            <a:spAutoFit/>
          </a:bodyPr>
          <a:lstStyle/>
          <a:p>
            <a:pPr algn="ctr"/>
            <a:r>
              <a:rPr lang="vi-VN" sz="1600" i="1" dirty="0">
                <a:latin typeface="Times New Roman" panose="02020603050405020304" pitchFamily="18" charset="0"/>
                <a:cs typeface="Times New Roman" panose="02020603050405020304" pitchFamily="18" charset="0"/>
              </a:rPr>
              <a:t>Ce e amorul? E un lung</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Prilej pentru durere,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Căci mii de lacrimi nu-i ajung</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Şi tot mai multe cere.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De-un semn în treacăt de la ea</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El sufletul ţi-l leagă,</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Încât să n-o mai poţi uita</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Viaţa ta întreagă.</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Dar încă de te-aşteaptă-n prag</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În umbră de unghere,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De se-ntâlneşte drag cu drag</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Cum inima ta cere: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Dispar şi ceruri şi pământ</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Şi pieptul tău se bate,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Şi totu-atârnă de-un cuvânt</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Şoptit pe jumătate.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Te urmăreşte săptămâni</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Un pas făcut alene,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O dulce strângere de mâini,</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Un tremurat de gene.</a:t>
            </a:r>
            <a:br>
              <a:rPr lang="vi-VN" sz="1600" i="1" dirty="0">
                <a:latin typeface="Times New Roman" panose="02020603050405020304" pitchFamily="18" charset="0"/>
                <a:cs typeface="Times New Roman" panose="02020603050405020304" pitchFamily="18" charset="0"/>
              </a:rPr>
            </a:br>
            <a:endParaRPr lang="ru-RU" sz="16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860032" y="589031"/>
            <a:ext cx="3240360" cy="646331"/>
          </a:xfrm>
          <a:prstGeom prst="rect">
            <a:avLst/>
          </a:prstGeom>
          <a:noFill/>
        </p:spPr>
        <p:txBody>
          <a:bodyPr wrap="square" rtlCol="0">
            <a:spAutoFit/>
          </a:bodyPr>
          <a:lstStyle/>
          <a:p>
            <a:r>
              <a:rPr lang="ro-RO" dirty="0">
                <a:latin typeface="Algerian" panose="04020705040A02060702" pitchFamily="82" charset="0"/>
              </a:rPr>
              <a:t>                Ce e amorul?</a:t>
            </a:r>
          </a:p>
          <a:p>
            <a:r>
              <a:rPr lang="ro-RO" dirty="0"/>
              <a:t>                                </a:t>
            </a:r>
            <a:r>
              <a:rPr lang="ro-RO" i="1" dirty="0">
                <a:latin typeface="Times New Roman" panose="02020603050405020304" pitchFamily="18" charset="0"/>
                <a:cs typeface="Times New Roman" panose="02020603050405020304" pitchFamily="18" charset="0"/>
              </a:rPr>
              <a:t>M. Eminescu</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434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Vertical)">
                                      <p:cBhvr>
                                        <p:cTn id="25" dur="1000"/>
                                        <p:tgtEl>
                                          <p:spTgt spid="5">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9">
                                            <p:txEl>
                                              <p:pRg st="0" end="0"/>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p:cTn id="34"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5"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6"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37" dur="1000"/>
                                        <p:tgtEl>
                                          <p:spTgt spid="9">
                                            <p:txEl>
                                              <p:pRg st="1" end="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arn(inVertical)">
                                      <p:cBhvr>
                                        <p:cTn id="4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7296"/>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2282" t="11852" r="19181" b="9841"/>
          <a:stretch/>
        </p:blipFill>
        <p:spPr>
          <a:xfrm>
            <a:off x="443431" y="1124744"/>
            <a:ext cx="3792641" cy="4320480"/>
          </a:xfrm>
          <a:prstGeom prst="rect">
            <a:avLst/>
          </a:prstGeom>
        </p:spPr>
      </p:pic>
      <p:sp>
        <p:nvSpPr>
          <p:cNvPr id="5" name="TextBox 4"/>
          <p:cNvSpPr txBox="1"/>
          <p:nvPr/>
        </p:nvSpPr>
        <p:spPr>
          <a:xfrm rot="20584780">
            <a:off x="1229240" y="2153148"/>
            <a:ext cx="2618007" cy="2492990"/>
          </a:xfrm>
          <a:prstGeom prst="rect">
            <a:avLst/>
          </a:prstGeom>
          <a:noFill/>
        </p:spPr>
        <p:txBody>
          <a:bodyPr wrap="square" rtlCol="0">
            <a:spAutoFit/>
          </a:bodyPr>
          <a:lstStyle/>
          <a:p>
            <a:r>
              <a:rPr lang="vi-VN" sz="1400" b="1" i="1" dirty="0">
                <a:latin typeface="+mj-lt"/>
              </a:rPr>
              <a:t>M-am amestecat cu viața</a:t>
            </a:r>
            <a:br>
              <a:rPr lang="vi-VN" sz="1400" b="1" i="1" dirty="0">
                <a:latin typeface="+mj-lt"/>
              </a:rPr>
            </a:br>
            <a:r>
              <a:rPr lang="vi-VN" sz="1400" b="1" i="1" dirty="0">
                <a:latin typeface="+mj-lt"/>
              </a:rPr>
              <a:t>Ca noaptea cu dimineața.</a:t>
            </a:r>
            <a:br>
              <a:rPr lang="vi-VN" sz="1400" b="1" i="1" dirty="0">
                <a:latin typeface="+mj-lt"/>
              </a:rPr>
            </a:br>
            <a:br>
              <a:rPr lang="vi-VN" sz="1400" b="1" i="1" dirty="0">
                <a:latin typeface="+mj-lt"/>
              </a:rPr>
            </a:br>
            <a:r>
              <a:rPr lang="vi-VN" sz="1400" b="1" i="1" dirty="0">
                <a:latin typeface="+mj-lt"/>
              </a:rPr>
              <a:t>M-am amestecat cu cântul</a:t>
            </a:r>
            <a:br>
              <a:rPr lang="vi-VN" sz="1400" b="1" i="1" dirty="0">
                <a:latin typeface="+mj-lt"/>
              </a:rPr>
            </a:br>
            <a:r>
              <a:rPr lang="vi-VN" sz="1400" b="1" i="1" dirty="0">
                <a:latin typeface="+mj-lt"/>
              </a:rPr>
              <a:t>Ca mormântul cu pământul.</a:t>
            </a:r>
            <a:br>
              <a:rPr lang="vi-VN" sz="1400" b="1" i="1" dirty="0">
                <a:latin typeface="+mj-lt"/>
              </a:rPr>
            </a:br>
            <a:br>
              <a:rPr lang="vi-VN" sz="1400" b="1" i="1" dirty="0">
                <a:latin typeface="+mj-lt"/>
              </a:rPr>
            </a:br>
            <a:r>
              <a:rPr lang="vi-VN" sz="1400" b="1" i="1" dirty="0">
                <a:latin typeface="+mj-lt"/>
              </a:rPr>
              <a:t>M-am amestecat cu dorul</a:t>
            </a:r>
            <a:br>
              <a:rPr lang="vi-VN" sz="1400" b="1" i="1" dirty="0">
                <a:latin typeface="+mj-lt"/>
              </a:rPr>
            </a:br>
            <a:r>
              <a:rPr lang="vi-VN" sz="1400" b="1" i="1" dirty="0">
                <a:latin typeface="+mj-lt"/>
              </a:rPr>
              <a:t>Ca sângele cu izvorul.</a:t>
            </a:r>
            <a:br>
              <a:rPr lang="vi-VN" sz="1400" b="1" i="1" dirty="0">
                <a:latin typeface="+mj-lt"/>
              </a:rPr>
            </a:br>
            <a:br>
              <a:rPr lang="vi-VN" sz="1400" b="1" i="1" dirty="0">
                <a:latin typeface="+mj-lt"/>
              </a:rPr>
            </a:br>
            <a:r>
              <a:rPr lang="vi-VN" sz="1400" b="1" i="1" dirty="0">
                <a:latin typeface="+mj-lt"/>
              </a:rPr>
              <a:t>M-am amestecat cu tine</a:t>
            </a:r>
            <a:br>
              <a:rPr lang="vi-VN" sz="1400" b="1" i="1" dirty="0">
                <a:latin typeface="+mj-lt"/>
              </a:rPr>
            </a:br>
            <a:r>
              <a:rPr lang="vi-VN" sz="1400" b="1" i="1" dirty="0">
                <a:latin typeface="+mj-lt"/>
              </a:rPr>
              <a:t>Ca ce-așteaptă cu ce vine</a:t>
            </a:r>
            <a:r>
              <a:rPr lang="vi-VN" sz="1600" i="1" dirty="0">
                <a:latin typeface="+mj-lt"/>
              </a:rPr>
              <a:t>.</a:t>
            </a:r>
            <a:endParaRPr lang="ru-RU" sz="1600" i="1" dirty="0">
              <a:latin typeface="+mj-lt"/>
            </a:endParaRPr>
          </a:p>
        </p:txBody>
      </p:sp>
      <p:sp>
        <p:nvSpPr>
          <p:cNvPr id="6" name="TextBox 5"/>
          <p:cNvSpPr txBox="1"/>
          <p:nvPr/>
        </p:nvSpPr>
        <p:spPr>
          <a:xfrm rot="20657536">
            <a:off x="719456" y="1601644"/>
            <a:ext cx="2439343" cy="830997"/>
          </a:xfrm>
          <a:prstGeom prst="rect">
            <a:avLst/>
          </a:prstGeom>
          <a:noFill/>
        </p:spPr>
        <p:txBody>
          <a:bodyPr wrap="square" rtlCol="0">
            <a:spAutoFit/>
          </a:bodyPr>
          <a:lstStyle/>
          <a:p>
            <a:r>
              <a:rPr lang="ro-RO" sz="2400" dirty="0">
                <a:latin typeface="Edwardian Script ITC" panose="030303020407070D0804" pitchFamily="66" charset="0"/>
              </a:rPr>
              <a:t>Cu viata, cu dorul </a:t>
            </a:r>
          </a:p>
          <a:p>
            <a:r>
              <a:rPr lang="ro-RO" sz="2400" dirty="0">
                <a:latin typeface="Edwardian Script ITC" panose="030303020407070D0804" pitchFamily="66" charset="0"/>
              </a:rPr>
              <a:t>                        </a:t>
            </a:r>
            <a:r>
              <a:rPr lang="ro-RO" sz="2000" dirty="0">
                <a:latin typeface="Edwardian Script ITC" panose="030303020407070D0804" pitchFamily="66" charset="0"/>
              </a:rPr>
              <a:t>G. Vieru</a:t>
            </a:r>
            <a:endParaRPr lang="ru-RU" sz="2000" dirty="0"/>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11235" b="10493"/>
          <a:stretch/>
        </p:blipFill>
        <p:spPr>
          <a:xfrm>
            <a:off x="5719442" y="365713"/>
            <a:ext cx="2113967" cy="1654629"/>
          </a:xfrm>
          <a:prstGeom prst="rect">
            <a:avLst/>
          </a:prstGeom>
        </p:spPr>
      </p:pic>
      <p:sp>
        <p:nvSpPr>
          <p:cNvPr id="8" name="TextBox 7"/>
          <p:cNvSpPr txBox="1"/>
          <p:nvPr/>
        </p:nvSpPr>
        <p:spPr>
          <a:xfrm>
            <a:off x="4247964" y="2702060"/>
            <a:ext cx="5040560" cy="3816429"/>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De-a</a:t>
            </a:r>
            <a:r>
              <a:rPr lang="ro-RO" sz="1600" i="1" dirty="0">
                <a:latin typeface="Times New Roman" panose="02020603050405020304" pitchFamily="18" charset="0"/>
                <a:cs typeface="Times New Roman" panose="02020603050405020304" pitchFamily="18" charset="0"/>
              </a:rPr>
              <a:t>ș</a:t>
            </a:r>
            <a:r>
              <a:rPr lang="en-US" sz="1600" i="1" dirty="0">
                <a:latin typeface="Times New Roman" panose="02020603050405020304" pitchFamily="18" charset="0"/>
                <a:cs typeface="Times New Roman" panose="02020603050405020304" pitchFamily="18" charset="0"/>
              </a:rPr>
              <a:t> fi artist</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Eu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ti</a:t>
            </a:r>
            <a:r>
              <a:rPr lang="en-US" sz="1600" i="1" dirty="0">
                <a:latin typeface="Times New Roman" panose="02020603050405020304" pitchFamily="18" charset="0"/>
                <a:cs typeface="Times New Roman" panose="02020603050405020304" pitchFamily="18" charset="0"/>
              </a:rPr>
              <a:t>-as </a:t>
            </a:r>
            <a:r>
              <a:rPr lang="en-US" sz="1600" i="1" dirty="0" err="1">
                <a:latin typeface="Times New Roman" panose="02020603050405020304" pitchFamily="18" charset="0"/>
                <a:cs typeface="Times New Roman" panose="02020603050405020304" pitchFamily="18" charset="0"/>
              </a:rPr>
              <a:t>descrie</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 tale </a:t>
            </a:r>
            <a:r>
              <a:rPr lang="en-US" sz="1600" i="1" dirty="0" err="1">
                <a:latin typeface="Times New Roman" panose="02020603050405020304" pitchFamily="18" charset="0"/>
                <a:cs typeface="Times New Roman" panose="02020603050405020304" pitchFamily="18" charset="0"/>
              </a:rPr>
              <a:t>mândre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gesturi</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Din al meu </a:t>
            </a:r>
            <a:r>
              <a:rPr lang="en-US" sz="1600" i="1" dirty="0" err="1">
                <a:latin typeface="Times New Roman" panose="02020603050405020304" pitchFamily="18" charset="0"/>
                <a:cs typeface="Times New Roman" panose="02020603050405020304" pitchFamily="18" charset="0"/>
              </a:rPr>
              <a:t>dor</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Ar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mai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pieri</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Când</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-as </a:t>
            </a:r>
            <a:r>
              <a:rPr lang="en-US" sz="1600" i="1" dirty="0" err="1">
                <a:latin typeface="Times New Roman" panose="02020603050405020304" pitchFamily="18" charset="0"/>
                <a:cs typeface="Times New Roman" panose="02020603050405020304" pitchFamily="18" charset="0"/>
              </a:rPr>
              <a:t>ceti</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In </a:t>
            </a:r>
            <a:r>
              <a:rPr lang="en-US" sz="1600" i="1" dirty="0" err="1">
                <a:latin typeface="Times New Roman" panose="02020603050405020304" pitchFamily="18" charset="0"/>
                <a:cs typeface="Times New Roman" panose="02020603050405020304" pitchFamily="18" charset="0"/>
              </a:rPr>
              <a:t>versuri</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Ca </a:t>
            </a:r>
            <a:r>
              <a:rPr lang="en-US" sz="1600" i="1" dirty="0" err="1">
                <a:latin typeface="Times New Roman" panose="02020603050405020304" pitchFamily="18" charset="0"/>
                <a:cs typeface="Times New Roman" panose="02020603050405020304" pitchFamily="18" charset="0"/>
              </a:rPr>
              <a:t>pictor</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Eu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-as </a:t>
            </a:r>
            <a:r>
              <a:rPr lang="en-US" sz="1600" i="1" dirty="0" err="1">
                <a:latin typeface="Times New Roman" panose="02020603050405020304" pitchFamily="18" charset="0"/>
                <a:cs typeface="Times New Roman" panose="02020603050405020304" pitchFamily="18" charset="0"/>
              </a:rPr>
              <a:t>picta</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Mi-ai</a:t>
            </a:r>
            <a:r>
              <a:rPr lang="en-US" sz="1600" i="1" dirty="0">
                <a:latin typeface="Times New Roman" panose="02020603050405020304" pitchFamily="18" charset="0"/>
                <a:cs typeface="Times New Roman" panose="02020603050405020304" pitchFamily="18" charset="0"/>
              </a:rPr>
              <a:t> fi </a:t>
            </a:r>
            <a:r>
              <a:rPr lang="en-US" sz="1600" i="1" dirty="0" err="1">
                <a:latin typeface="Times New Roman" panose="02020603050405020304" pitchFamily="18" charset="0"/>
                <a:cs typeface="Times New Roman" panose="02020603050405020304" pitchFamily="18" charset="0"/>
              </a:rPr>
              <a:t>icoana</a:t>
            </a:r>
            <a:r>
              <a:rPr lang="en-US" sz="1600" i="1" dirty="0">
                <a:latin typeface="Times New Roman" panose="02020603050405020304" pitchFamily="18" charset="0"/>
                <a:cs typeface="Times New Roman" panose="02020603050405020304" pitchFamily="18" charset="0"/>
              </a:rPr>
              <a:t>-n </a:t>
            </a:r>
            <a:r>
              <a:rPr lang="en-US" sz="1600" i="1" dirty="0" err="1">
                <a:latin typeface="Times New Roman" panose="02020603050405020304" pitchFamily="18" charset="0"/>
                <a:cs typeface="Times New Roman" panose="02020603050405020304" pitchFamily="18" charset="0"/>
              </a:rPr>
              <a:t>viata</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Din al meu </a:t>
            </a:r>
            <a:r>
              <a:rPr lang="en-US" sz="1600" i="1" dirty="0" err="1">
                <a:latin typeface="Times New Roman" panose="02020603050405020304" pitchFamily="18" charset="0"/>
                <a:cs typeface="Times New Roman" panose="02020603050405020304" pitchFamily="18" charset="0"/>
              </a:rPr>
              <a:t>dor</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As </a:t>
            </a:r>
            <a:r>
              <a:rPr lang="en-US" sz="1600" i="1" dirty="0" err="1">
                <a:latin typeface="Times New Roman" panose="02020603050405020304" pitchFamily="18" charset="0"/>
                <a:cs typeface="Times New Roman" panose="02020603050405020304" pitchFamily="18" charset="0"/>
              </a:rPr>
              <a:t>mai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uita</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Când</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-as </a:t>
            </a:r>
            <a:r>
              <a:rPr lang="en-US" sz="1600" i="1" dirty="0" err="1">
                <a:latin typeface="Times New Roman" panose="02020603050405020304" pitchFamily="18" charset="0"/>
                <a:cs typeface="Times New Roman" panose="02020603050405020304" pitchFamily="18" charset="0"/>
              </a:rPr>
              <a:t>privi</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In fa</a:t>
            </a:r>
            <a:r>
              <a:rPr lang="ro-RO" sz="1600" i="1" dirty="0">
                <a:latin typeface="Times New Roman" panose="02020603050405020304" pitchFamily="18" charset="0"/>
                <a:cs typeface="Times New Roman" panose="02020603050405020304" pitchFamily="18" charset="0"/>
              </a:rPr>
              <a:t>ță</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508104" y="2017142"/>
            <a:ext cx="3240360" cy="646331"/>
          </a:xfrm>
          <a:prstGeom prst="rect">
            <a:avLst/>
          </a:prstGeom>
          <a:noFill/>
        </p:spPr>
        <p:txBody>
          <a:bodyPr wrap="square" rtlCol="0">
            <a:spAutoFit/>
          </a:bodyPr>
          <a:lstStyle/>
          <a:p>
            <a:r>
              <a:rPr lang="ro-RO" dirty="0">
                <a:latin typeface="Algerian" panose="04020705040A02060702" pitchFamily="82" charset="0"/>
              </a:rPr>
              <a:t>     De-as fi artist</a:t>
            </a:r>
          </a:p>
          <a:p>
            <a:r>
              <a:rPr lang="ro-RO" i="1" dirty="0">
                <a:latin typeface="Times New Roman" panose="02020603050405020304" pitchFamily="18" charset="0"/>
                <a:cs typeface="Times New Roman" panose="02020603050405020304" pitchFamily="18" charset="0"/>
              </a:rPr>
              <a:t>                       G. Bacovia</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8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1500"/>
                                        <p:tgtEl>
                                          <p:spTgt spid="6">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1500"/>
                                        <p:tgtEl>
                                          <p:spTgt spid="6">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1500"/>
                                        <p:tgtEl>
                                          <p:spTgt spid="5">
                                            <p:txEl>
                                              <p:pRg st="0" end="0"/>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500"/>
                                        <p:tgtEl>
                                          <p:spTgt spid="7"/>
                                        </p:tgtEl>
                                      </p:cBhvr>
                                    </p:animEffect>
                                    <p:anim calcmode="lin" valueType="num">
                                      <p:cBhvr>
                                        <p:cTn id="26" dur="1500" fill="hold"/>
                                        <p:tgtEl>
                                          <p:spTgt spid="7"/>
                                        </p:tgtEl>
                                        <p:attrNameLst>
                                          <p:attrName>ppt_x</p:attrName>
                                        </p:attrNameLst>
                                      </p:cBhvr>
                                      <p:tavLst>
                                        <p:tav tm="0">
                                          <p:val>
                                            <p:strVal val="#ppt_x"/>
                                          </p:val>
                                        </p:tav>
                                        <p:tav tm="100000">
                                          <p:val>
                                            <p:strVal val="#ppt_x"/>
                                          </p:val>
                                        </p:tav>
                                      </p:tavLst>
                                    </p:anim>
                                    <p:anim calcmode="lin" valueType="num">
                                      <p:cBhvr>
                                        <p:cTn id="27" dur="1500" fill="hold"/>
                                        <p:tgtEl>
                                          <p:spTgt spid="7"/>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circle(in)">
                                      <p:cBhvr>
                                        <p:cTn id="30" dur="1500"/>
                                        <p:tgtEl>
                                          <p:spTgt spid="9">
                                            <p:txEl>
                                              <p:pRg st="0" end="0"/>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circle(in)">
                                      <p:cBhvr>
                                        <p:cTn id="33" dur="1500"/>
                                        <p:tgtEl>
                                          <p:spTgt spid="9">
                                            <p:txEl>
                                              <p:pRg st="1" end="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Vertical)">
                                      <p:cBhvr>
                                        <p:cTn id="3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0648"/>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485" t="2337" r="20115" b="11102"/>
          <a:stretch/>
        </p:blipFill>
        <p:spPr>
          <a:xfrm>
            <a:off x="377371" y="420914"/>
            <a:ext cx="3918858" cy="5936343"/>
          </a:xfrm>
          <a:prstGeom prst="rect">
            <a:avLst/>
          </a:prstGeom>
        </p:spPr>
      </p:pic>
      <p:sp>
        <p:nvSpPr>
          <p:cNvPr id="5" name="TextBox 4"/>
          <p:cNvSpPr txBox="1"/>
          <p:nvPr/>
        </p:nvSpPr>
        <p:spPr>
          <a:xfrm>
            <a:off x="539552" y="620688"/>
            <a:ext cx="3528392" cy="646331"/>
          </a:xfrm>
          <a:prstGeom prst="rect">
            <a:avLst/>
          </a:prstGeom>
          <a:noFill/>
        </p:spPr>
        <p:txBody>
          <a:bodyPr wrap="square" rtlCol="0">
            <a:spAutoFit/>
          </a:bodyPr>
          <a:lstStyle/>
          <a:p>
            <a:pPr algn="ctr"/>
            <a:r>
              <a:rPr lang="en-US" i="1" dirty="0" err="1">
                <a:effectLst>
                  <a:outerShdw blurRad="38100" dist="38100" dir="2700000" algn="tl">
                    <a:srgbClr val="000000">
                      <a:alpha val="43137"/>
                    </a:srgbClr>
                  </a:outerShdw>
                </a:effectLst>
                <a:latin typeface="Algerian" panose="04020705040A02060702" pitchFamily="82" charset="0"/>
              </a:rPr>
              <a:t>Opiniile</a:t>
            </a:r>
            <a:r>
              <a:rPr lang="en-US" i="1" dirty="0">
                <a:effectLst>
                  <a:outerShdw blurRad="38100" dist="38100" dir="2700000" algn="tl">
                    <a:srgbClr val="000000">
                      <a:alpha val="43137"/>
                    </a:srgbClr>
                  </a:outerShdw>
                </a:effectLst>
                <a:latin typeface="Algerian" panose="04020705040A02060702" pitchFamily="82" charset="0"/>
              </a:rPr>
              <a:t> </a:t>
            </a:r>
            <a:r>
              <a:rPr lang="en-US" i="1" dirty="0" err="1">
                <a:effectLst>
                  <a:outerShdw blurRad="38100" dist="38100" dir="2700000" algn="tl">
                    <a:srgbClr val="000000">
                      <a:alpha val="43137"/>
                    </a:srgbClr>
                  </a:outerShdw>
                </a:effectLst>
                <a:latin typeface="Algerian" panose="04020705040A02060702" pitchFamily="82" charset="0"/>
              </a:rPr>
              <a:t>autorilor</a:t>
            </a:r>
            <a:r>
              <a:rPr lang="en-US" i="1" dirty="0">
                <a:effectLst>
                  <a:outerShdw blurRad="38100" dist="38100" dir="2700000" algn="tl">
                    <a:srgbClr val="000000">
                      <a:alpha val="43137"/>
                    </a:srgbClr>
                  </a:outerShdw>
                </a:effectLst>
                <a:latin typeface="Algerian" panose="04020705040A02060702" pitchFamily="82" charset="0"/>
              </a:rPr>
              <a:t> ]n leg</a:t>
            </a:r>
            <a:r>
              <a:rPr lang="ro-RO" i="1" dirty="0">
                <a:effectLst>
                  <a:outerShdw blurRad="38100" dist="38100" dir="2700000" algn="tl">
                    <a:srgbClr val="000000">
                      <a:alpha val="43137"/>
                    </a:srgbClr>
                  </a:outerShdw>
                </a:effectLst>
                <a:latin typeface="Algerian" panose="04020705040A02060702" pitchFamily="82" charset="0"/>
              </a:rPr>
              <a:t>atura cu </a:t>
            </a:r>
            <a:r>
              <a:rPr lang="en-US" i="1" dirty="0">
                <a:effectLst>
                  <a:outerShdw blurRad="38100" dist="38100" dir="2700000" algn="tl">
                    <a:srgbClr val="000000">
                      <a:alpha val="43137"/>
                    </a:srgbClr>
                  </a:outerShdw>
                </a:effectLst>
                <a:latin typeface="Algerian" panose="04020705040A02060702" pitchFamily="82" charset="0"/>
              </a:rPr>
              <a:t>“</a:t>
            </a:r>
            <a:r>
              <a:rPr lang="ro-RO" i="1" dirty="0">
                <a:effectLst>
                  <a:outerShdw blurRad="38100" dist="38100" dir="2700000" algn="tl">
                    <a:srgbClr val="000000">
                      <a:alpha val="43137"/>
                    </a:srgbClr>
                  </a:outerShdw>
                </a:effectLst>
                <a:latin typeface="Algerian" panose="04020705040A02060702" pitchFamily="82" charset="0"/>
              </a:rPr>
              <a:t>iubirea</a:t>
            </a:r>
            <a:r>
              <a:rPr lang="en-US" dirty="0">
                <a:latin typeface="Algerian" panose="04020705040A02060702" pitchFamily="82" charset="0"/>
              </a:rPr>
              <a:t>”</a:t>
            </a:r>
            <a:endParaRPr lang="ru-RU" dirty="0"/>
          </a:p>
        </p:txBody>
      </p:sp>
      <p:sp>
        <p:nvSpPr>
          <p:cNvPr id="6" name="TextBox 5"/>
          <p:cNvSpPr txBox="1"/>
          <p:nvPr/>
        </p:nvSpPr>
        <p:spPr>
          <a:xfrm>
            <a:off x="560558" y="1620409"/>
            <a:ext cx="3528392" cy="4278094"/>
          </a:xfrm>
          <a:prstGeom prst="rect">
            <a:avLst/>
          </a:prstGeom>
          <a:noFill/>
        </p:spPr>
        <p:txBody>
          <a:bodyPr wrap="square" rtlCol="0">
            <a:spAutoFit/>
          </a:bodyPr>
          <a:lstStyle/>
          <a:p>
            <a:pPr algn="ctr"/>
            <a:r>
              <a:rPr lang="ro-RO" sz="1600" dirty="0">
                <a:latin typeface="Book Antiqua" panose="02040602050305030304" pitchFamily="18" charset="0"/>
              </a:rPr>
              <a:t>In opinia lui Victor Hugo, „</a:t>
            </a:r>
            <a:r>
              <a:rPr lang="en-US" sz="1600" dirty="0">
                <a:latin typeface="Book Antiqua" panose="02040602050305030304" pitchFamily="18" charset="0"/>
              </a:rPr>
              <a:t>D</a:t>
            </a:r>
            <a:r>
              <a:rPr lang="ro-RO" sz="1600" dirty="0">
                <a:latin typeface="Book Antiqua" panose="02040602050305030304" pitchFamily="18" charset="0"/>
              </a:rPr>
              <a:t>ragostea </a:t>
            </a:r>
            <a:r>
              <a:rPr lang="en-US" sz="1600" dirty="0">
                <a:latin typeface="Book Antiqua" panose="02040602050305030304" pitchFamily="18" charset="0"/>
              </a:rPr>
              <a:t>– </a:t>
            </a:r>
            <a:r>
              <a:rPr lang="ro-RO" sz="1600" dirty="0">
                <a:latin typeface="Book Antiqua" panose="02040602050305030304" pitchFamily="18" charset="0"/>
              </a:rPr>
              <a:t>parte din suflet. E de aceeași natura. Dragostea e ca o scânteie divina și ca și sufletul, și tot ca el este incoruptibilă, indivizibilă, nepieritoare. E un punct de foc in noi ,nemuritor si infinit ,pe care nimeni nu-l poate margini si nimic nu-l poate atinge. Il simți arzând până în măduva oaselor și-l vezi strălucind până în adancurile cerului.”</a:t>
            </a:r>
          </a:p>
          <a:p>
            <a:pPr algn="ctr"/>
            <a:r>
              <a:rPr lang="ro-RO" sz="1600" dirty="0">
                <a:latin typeface="Book Antiqua" panose="02040602050305030304" pitchFamily="18" charset="0"/>
              </a:rPr>
              <a:t>Iubirea este unică, este absolut ireductibilă, ea nu se mai repeta. Jose Ortega y Gasset spune că „O dragoste deplina, care s-a născut în adâncul unei persoane nu poate probabil să moară. </a:t>
            </a:r>
            <a:endParaRPr lang="ru-RU" sz="1600" dirty="0">
              <a:latin typeface="Book Antiqua" panose="02040602050305030304" pitchFamily="18" charset="0"/>
            </a:endParaRPr>
          </a:p>
        </p:txBody>
      </p:sp>
      <p:sp>
        <p:nvSpPr>
          <p:cNvPr id="8" name="TextBox 7"/>
          <p:cNvSpPr txBox="1"/>
          <p:nvPr/>
        </p:nvSpPr>
        <p:spPr>
          <a:xfrm>
            <a:off x="4807070" y="2708920"/>
            <a:ext cx="3787068" cy="3046988"/>
          </a:xfrm>
          <a:prstGeom prst="rect">
            <a:avLst/>
          </a:prstGeom>
          <a:noFill/>
        </p:spPr>
        <p:txBody>
          <a:bodyPr wrap="square" rtlCol="0">
            <a:spAutoFit/>
          </a:bodyPr>
          <a:lstStyle/>
          <a:p>
            <a:pPr algn="ctr"/>
            <a:r>
              <a:rPr lang="en-US" sz="1600" dirty="0">
                <a:latin typeface="Book Antiqua" panose="02040602050305030304" pitchFamily="18" charset="0"/>
              </a:rPr>
              <a:t>R</a:t>
            </a:r>
            <a:r>
              <a:rPr lang="ro-RO" sz="1600" dirty="0">
                <a:latin typeface="Book Antiqua" panose="02040602050305030304" pitchFamily="18" charset="0"/>
              </a:rPr>
              <a:t>ă</a:t>
            </a:r>
            <a:r>
              <a:rPr lang="en-US" sz="1600" dirty="0">
                <a:latin typeface="Book Antiqua" panose="02040602050305030304" pitchFamily="18" charset="0"/>
              </a:rPr>
              <a:t>m</a:t>
            </a:r>
            <a:r>
              <a:rPr lang="ro-RO" sz="1600" dirty="0">
                <a:latin typeface="Book Antiqua" panose="02040602050305030304" pitchFamily="18" charset="0"/>
              </a:rPr>
              <a:t>â</a:t>
            </a:r>
            <a:r>
              <a:rPr lang="en-US" sz="1600" dirty="0">
                <a:latin typeface="Book Antiqua" panose="02040602050305030304" pitchFamily="18" charset="0"/>
              </a:rPr>
              <a:t>ne </a:t>
            </a:r>
            <a:r>
              <a:rPr lang="en-US" sz="1600" dirty="0" err="1">
                <a:latin typeface="Book Antiqua" panose="02040602050305030304" pitchFamily="18" charset="0"/>
              </a:rPr>
              <a:t>grefa</a:t>
            </a:r>
            <a:r>
              <a:rPr lang="ro-RO" sz="1600" dirty="0">
                <a:latin typeface="Book Antiqua" panose="02040602050305030304" pitchFamily="18" charset="0"/>
              </a:rPr>
              <a:t>ță</a:t>
            </a:r>
            <a:r>
              <a:rPr lang="en-US" sz="1600" dirty="0">
                <a:latin typeface="Book Antiqua" panose="02040602050305030304" pitchFamily="18" charset="0"/>
              </a:rPr>
              <a:t> </a:t>
            </a:r>
            <a:r>
              <a:rPr lang="en-US" sz="1600" dirty="0" err="1">
                <a:latin typeface="Book Antiqua" panose="02040602050305030304" pitchFamily="18" charset="0"/>
              </a:rPr>
              <a:t>pentru</a:t>
            </a:r>
            <a:r>
              <a:rPr lang="en-US" sz="1600" dirty="0">
                <a:latin typeface="Book Antiqua" panose="02040602050305030304" pitchFamily="18" charset="0"/>
              </a:rPr>
              <a:t> </a:t>
            </a:r>
            <a:r>
              <a:rPr lang="en-US" sz="1600" dirty="0" err="1">
                <a:latin typeface="Book Antiqua" panose="02040602050305030304" pitchFamily="18" charset="0"/>
              </a:rPr>
              <a:t>totdeauna</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a:latin typeface="Book Antiqua" panose="02040602050305030304" pitchFamily="18" charset="0"/>
              </a:rPr>
              <a:t>n </a:t>
            </a:r>
            <a:r>
              <a:rPr lang="en-US" sz="1600" dirty="0" err="1">
                <a:latin typeface="Book Antiqua" panose="02040602050305030304" pitchFamily="18" charset="0"/>
              </a:rPr>
              <a:t>sufletul</a:t>
            </a:r>
            <a:r>
              <a:rPr lang="en-US" sz="1600" dirty="0">
                <a:latin typeface="Book Antiqua" panose="02040602050305030304" pitchFamily="18" charset="0"/>
              </a:rPr>
              <a:t> </a:t>
            </a:r>
            <a:r>
              <a:rPr lang="en-US" sz="1600" dirty="0" err="1">
                <a:latin typeface="Book Antiqua" panose="02040602050305030304" pitchFamily="18" charset="0"/>
              </a:rPr>
              <a:t>senzitiv</a:t>
            </a:r>
            <a:r>
              <a:rPr lang="en-US" sz="1600" dirty="0">
                <a:latin typeface="Book Antiqua" panose="02040602050305030304" pitchFamily="18" charset="0"/>
              </a:rPr>
              <a:t>.</a:t>
            </a:r>
            <a:r>
              <a:rPr lang="ro-RO" sz="1600" dirty="0">
                <a:latin typeface="Book Antiqua" panose="02040602050305030304" pitchFamily="18" charset="0"/>
              </a:rPr>
              <a:t> </a:t>
            </a:r>
            <a:r>
              <a:rPr lang="en-US" sz="1600" dirty="0" err="1">
                <a:latin typeface="Book Antiqua" panose="02040602050305030304" pitchFamily="18" charset="0"/>
              </a:rPr>
              <a:t>Circumstan</a:t>
            </a:r>
            <a:r>
              <a:rPr lang="ro-RO" sz="1600" dirty="0">
                <a:latin typeface="Book Antiqua" panose="02040602050305030304" pitchFamily="18" charset="0"/>
              </a:rPr>
              <a:t>ț</a:t>
            </a:r>
            <a:r>
              <a:rPr lang="en-US" sz="1600" dirty="0" err="1">
                <a:latin typeface="Book Antiqua" panose="02040602050305030304" pitchFamily="18" charset="0"/>
              </a:rPr>
              <a:t>ele</a:t>
            </a:r>
            <a:r>
              <a:rPr lang="ro-RO" sz="1600" dirty="0">
                <a:latin typeface="Book Antiqua" panose="02040602050305030304" pitchFamily="18" charset="0"/>
              </a:rPr>
              <a:t> î</a:t>
            </a:r>
            <a:r>
              <a:rPr lang="en-US" sz="1600" dirty="0" err="1">
                <a:latin typeface="Book Antiqua" panose="02040602050305030304" pitchFamily="18" charset="0"/>
              </a:rPr>
              <a:t>i</a:t>
            </a:r>
            <a:r>
              <a:rPr lang="en-US" sz="1600" dirty="0">
                <a:latin typeface="Book Antiqua" panose="02040602050305030304" pitchFamily="18" charset="0"/>
              </a:rPr>
              <a:t> </a:t>
            </a:r>
            <a:r>
              <a:rPr lang="en-US" sz="1600" dirty="0" err="1">
                <a:latin typeface="Book Antiqua" panose="02040602050305030304" pitchFamily="18" charset="0"/>
              </a:rPr>
              <a:t>vor</a:t>
            </a:r>
            <a:r>
              <a:rPr lang="en-US" sz="1600" dirty="0">
                <a:latin typeface="Book Antiqua" panose="02040602050305030304" pitchFamily="18" charset="0"/>
              </a:rPr>
              <a:t> </a:t>
            </a:r>
            <a:r>
              <a:rPr lang="en-US" sz="1600" dirty="0" err="1">
                <a:latin typeface="Book Antiqua" panose="02040602050305030304" pitchFamily="18" charset="0"/>
              </a:rPr>
              <a:t>putea</a:t>
            </a:r>
            <a:r>
              <a:rPr lang="en-US" sz="1600" dirty="0">
                <a:latin typeface="Book Antiqua" panose="02040602050305030304" pitchFamily="18" charset="0"/>
              </a:rPr>
              <a:t> </a:t>
            </a:r>
            <a:r>
              <a:rPr lang="ro-RO" sz="1600" dirty="0" err="1">
                <a:latin typeface="Book Antiqua" panose="02040602050305030304" pitchFamily="18" charset="0"/>
              </a:rPr>
              <a:t>î</a:t>
            </a:r>
            <a:r>
              <a:rPr lang="en-US" sz="1600" dirty="0" err="1">
                <a:latin typeface="Book Antiqua" panose="02040602050305030304" pitchFamily="18" charset="0"/>
              </a:rPr>
              <a:t>mpiedica</a:t>
            </a:r>
            <a:r>
              <a:rPr lang="en-US" sz="1600" dirty="0">
                <a:latin typeface="Book Antiqua" panose="02040602050305030304" pitchFamily="18" charset="0"/>
              </a:rPr>
              <a:t> </a:t>
            </a:r>
            <a:r>
              <a:rPr lang="en-US" sz="1600" dirty="0" err="1">
                <a:latin typeface="Book Antiqua" panose="02040602050305030304" pitchFamily="18" charset="0"/>
              </a:rPr>
              <a:t>nutrirea</a:t>
            </a:r>
            <a:r>
              <a:rPr lang="en-US" sz="1600" dirty="0">
                <a:latin typeface="Book Antiqua" panose="02040602050305030304" pitchFamily="18" charset="0"/>
              </a:rPr>
              <a:t> </a:t>
            </a:r>
            <a:r>
              <a:rPr lang="en-US" sz="1600" dirty="0" err="1">
                <a:latin typeface="Book Antiqua" panose="02040602050305030304" pitchFamily="18" charset="0"/>
              </a:rPr>
              <a:t>necesar</a:t>
            </a:r>
            <a:r>
              <a:rPr lang="ro-RO" sz="1600" dirty="0">
                <a:latin typeface="Book Antiqua" panose="02040602050305030304" pitchFamily="18" charset="0"/>
              </a:rPr>
              <a:t>ă</a:t>
            </a:r>
            <a:r>
              <a:rPr lang="en-US" sz="1600" dirty="0">
                <a:latin typeface="Book Antiqua" panose="02040602050305030304" pitchFamily="18" charset="0"/>
              </a:rPr>
              <a:t> </a:t>
            </a:r>
            <a:r>
              <a:rPr lang="ro-RO" sz="1600" dirty="0" err="1">
                <a:latin typeface="Book Antiqua" panose="02040602050305030304" pitchFamily="18" charset="0"/>
              </a:rPr>
              <a:t>ș</a:t>
            </a:r>
            <a:r>
              <a:rPr lang="en-US" sz="1600" dirty="0" err="1">
                <a:latin typeface="Book Antiqua" panose="02040602050305030304" pitchFamily="18" charset="0"/>
              </a:rPr>
              <a:t>i</a:t>
            </a:r>
            <a:r>
              <a:rPr lang="en-US" sz="1600" dirty="0">
                <a:latin typeface="Book Antiqua" panose="02040602050305030304" pitchFamily="18" charset="0"/>
              </a:rPr>
              <a:t> </a:t>
            </a:r>
            <a:r>
              <a:rPr lang="en-US" sz="1600" dirty="0" err="1">
                <a:latin typeface="Book Antiqua" panose="02040602050305030304" pitchFamily="18" charset="0"/>
              </a:rPr>
              <a:t>atunci</a:t>
            </a:r>
            <a:r>
              <a:rPr lang="en-US" sz="1600" dirty="0">
                <a:latin typeface="Book Antiqua" panose="02040602050305030304" pitchFamily="18" charset="0"/>
              </a:rPr>
              <a:t> </a:t>
            </a:r>
            <a:r>
              <a:rPr lang="en-US" sz="1600" dirty="0" err="1">
                <a:latin typeface="Book Antiqua" panose="02040602050305030304" pitchFamily="18" charset="0"/>
              </a:rPr>
              <a:t>iubirea</a:t>
            </a:r>
            <a:r>
              <a:rPr lang="en-US" sz="1600" dirty="0">
                <a:latin typeface="Book Antiqua" panose="02040602050305030304" pitchFamily="18" charset="0"/>
              </a:rPr>
              <a:t> </a:t>
            </a:r>
            <a:r>
              <a:rPr lang="en-US" sz="1600" dirty="0" err="1">
                <a:latin typeface="Book Antiqua" panose="02040602050305030304" pitchFamily="18" charset="0"/>
              </a:rPr>
              <a:t>aceasta</a:t>
            </a:r>
            <a:r>
              <a:rPr lang="en-US" sz="1600" dirty="0">
                <a:latin typeface="Book Antiqua" panose="02040602050305030304" pitchFamily="18" charset="0"/>
              </a:rPr>
              <a:t> </a:t>
            </a:r>
            <a:r>
              <a:rPr lang="en-US" sz="1600" dirty="0" err="1">
                <a:latin typeface="Book Antiqua" panose="02040602050305030304" pitchFamily="18" charset="0"/>
              </a:rPr>
              <a:t>va</a:t>
            </a:r>
            <a:r>
              <a:rPr lang="en-US" sz="1600" dirty="0">
                <a:latin typeface="Book Antiqua" panose="02040602050305030304" pitchFamily="18" charset="0"/>
              </a:rPr>
              <a:t> </a:t>
            </a:r>
            <a:r>
              <a:rPr lang="en-US" sz="1600" dirty="0" err="1">
                <a:latin typeface="Book Antiqua" panose="02040602050305030304" pitchFamily="18" charset="0"/>
              </a:rPr>
              <a:t>pierde</a:t>
            </a:r>
            <a:r>
              <a:rPr lang="en-US" sz="1600" dirty="0">
                <a:latin typeface="Book Antiqua" panose="02040602050305030304" pitchFamily="18" charset="0"/>
              </a:rPr>
              <a:t> din </a:t>
            </a:r>
            <a:r>
              <a:rPr lang="en-US" sz="1600" dirty="0" err="1">
                <a:latin typeface="Book Antiqua" panose="02040602050305030304" pitchFamily="18" charset="0"/>
              </a:rPr>
              <a:t>volum</a:t>
            </a:r>
            <a:r>
              <a:rPr lang="en-US" sz="1600" dirty="0">
                <a:latin typeface="Book Antiqua" panose="02040602050305030304" pitchFamily="18" charset="0"/>
              </a:rPr>
              <a:t>,</a:t>
            </a:r>
            <a:r>
              <a:rPr lang="ro-RO" sz="1600" dirty="0">
                <a:latin typeface="Book Antiqua" panose="02040602050305030304" pitchFamily="18" charset="0"/>
              </a:rPr>
              <a:t> </a:t>
            </a:r>
            <a:r>
              <a:rPr lang="en-US" sz="1600" dirty="0">
                <a:latin typeface="Book Antiqua" panose="02040602050305030304" pitchFamily="18" charset="0"/>
              </a:rPr>
              <a:t>se </a:t>
            </a:r>
            <a:r>
              <a:rPr lang="en-US" sz="1600" dirty="0" err="1">
                <a:latin typeface="Book Antiqua" panose="02040602050305030304" pitchFamily="18" charset="0"/>
              </a:rPr>
              <a:t>va</a:t>
            </a:r>
            <a:r>
              <a:rPr lang="en-US" sz="1600" dirty="0">
                <a:latin typeface="Book Antiqua" panose="02040602050305030304" pitchFamily="18" charset="0"/>
              </a:rPr>
              <a:t> preface </a:t>
            </a:r>
            <a:r>
              <a:rPr lang="ro-RO" sz="1600" dirty="0" err="1">
                <a:latin typeface="Book Antiqua" panose="02040602050305030304" pitchFamily="18" charset="0"/>
              </a:rPr>
              <a:t>î</a:t>
            </a:r>
            <a:r>
              <a:rPr lang="en-US" sz="1600" dirty="0" err="1">
                <a:latin typeface="Book Antiqua" panose="02040602050305030304" pitchFamily="18" charset="0"/>
              </a:rPr>
              <a:t>ntr</a:t>
            </a:r>
            <a:r>
              <a:rPr lang="en-US" sz="1600" dirty="0">
                <a:latin typeface="Book Antiqua" panose="02040602050305030304" pitchFamily="18" charset="0"/>
              </a:rPr>
              <a:t>-un </a:t>
            </a:r>
            <a:r>
              <a:rPr lang="en-US" sz="1600" dirty="0" err="1">
                <a:latin typeface="Book Antiqua" panose="02040602050305030304" pitchFamily="18" charset="0"/>
              </a:rPr>
              <a:t>firi</a:t>
            </a:r>
            <a:r>
              <a:rPr lang="ro-RO" sz="1600" dirty="0">
                <a:latin typeface="Book Antiqua" panose="02040602050305030304" pitchFamily="18" charset="0"/>
              </a:rPr>
              <a:t>ș</a:t>
            </a:r>
            <a:r>
              <a:rPr lang="en-US" sz="1600" dirty="0">
                <a:latin typeface="Book Antiqua" panose="02040602050305030304" pitchFamily="18" charset="0"/>
              </a:rPr>
              <a:t>or sentimental,</a:t>
            </a:r>
            <a:r>
              <a:rPr lang="ro-RO" sz="1600" dirty="0">
                <a:latin typeface="Book Antiqua" panose="02040602050305030304" pitchFamily="18" charset="0"/>
              </a:rPr>
              <a:t> </a:t>
            </a:r>
            <a:r>
              <a:rPr lang="en-US" sz="1600" dirty="0" err="1">
                <a:latin typeface="Book Antiqua" panose="02040602050305030304" pitchFamily="18" charset="0"/>
              </a:rPr>
              <a:t>scurta</a:t>
            </a:r>
            <a:r>
              <a:rPr lang="en-US" sz="1600" dirty="0">
                <a:latin typeface="Book Antiqua" panose="02040602050305030304" pitchFamily="18" charset="0"/>
              </a:rPr>
              <a:t> v</a:t>
            </a:r>
            <a:r>
              <a:rPr lang="ro-RO" sz="1600" dirty="0">
                <a:latin typeface="Book Antiqua" panose="02040602050305030304" pitchFamily="18" charset="0"/>
              </a:rPr>
              <a:t>â</a:t>
            </a:r>
            <a:r>
              <a:rPr lang="en-US" sz="1600" dirty="0">
                <a:latin typeface="Book Antiqua" panose="02040602050305030304" pitchFamily="18" charset="0"/>
              </a:rPr>
              <a:t>n</a:t>
            </a:r>
            <a:r>
              <a:rPr lang="ro-RO" sz="1600" dirty="0">
                <a:latin typeface="Book Antiqua" panose="02040602050305030304" pitchFamily="18" charset="0"/>
              </a:rPr>
              <a:t>ă</a:t>
            </a:r>
            <a:r>
              <a:rPr lang="en-US" sz="1600" dirty="0">
                <a:latin typeface="Book Antiqua" panose="02040602050305030304" pitchFamily="18" charset="0"/>
              </a:rPr>
              <a:t> de emo</a:t>
            </a:r>
            <a:r>
              <a:rPr lang="ro-RO" sz="1600" dirty="0">
                <a:latin typeface="Book Antiqua" panose="02040602050305030304" pitchFamily="18" charset="0"/>
              </a:rPr>
              <a:t>ț</a:t>
            </a:r>
            <a:r>
              <a:rPr lang="en-US" sz="1600" dirty="0" err="1">
                <a:latin typeface="Book Antiqua" panose="02040602050305030304" pitchFamily="18" charset="0"/>
              </a:rPr>
              <a:t>ie</a:t>
            </a:r>
            <a:r>
              <a:rPr lang="en-US" sz="1600" dirty="0">
                <a:latin typeface="Book Antiqua" panose="02040602050305030304" pitchFamily="18" charset="0"/>
              </a:rPr>
              <a:t> </a:t>
            </a:r>
            <a:r>
              <a:rPr lang="en-US" sz="1600" dirty="0" err="1">
                <a:latin typeface="Book Antiqua" panose="02040602050305030304" pitchFamily="18" charset="0"/>
              </a:rPr>
              <a:t>ce</a:t>
            </a:r>
            <a:r>
              <a:rPr lang="en-US" sz="1600" dirty="0">
                <a:latin typeface="Book Antiqua" panose="02040602050305030304" pitchFamily="18" charset="0"/>
              </a:rPr>
              <a:t> </a:t>
            </a:r>
            <a:r>
              <a:rPr lang="en-US" sz="1600" dirty="0" err="1">
                <a:latin typeface="Book Antiqua" panose="02040602050305030304" pitchFamily="18" charset="0"/>
              </a:rPr>
              <a:t>va</a:t>
            </a:r>
            <a:r>
              <a:rPr lang="en-US" sz="1600" dirty="0">
                <a:latin typeface="Book Antiqua" panose="02040602050305030304" pitchFamily="18" charset="0"/>
              </a:rPr>
              <a:t> continua s</a:t>
            </a:r>
            <a:r>
              <a:rPr lang="ro-RO" sz="1600" dirty="0">
                <a:latin typeface="Book Antiqua" panose="02040602050305030304" pitchFamily="18" charset="0"/>
              </a:rPr>
              <a:t>ă</a:t>
            </a:r>
            <a:r>
              <a:rPr lang="en-US" sz="1600" dirty="0">
                <a:latin typeface="Book Antiqua" panose="02040602050305030304" pitchFamily="18" charset="0"/>
              </a:rPr>
              <a:t> </a:t>
            </a:r>
            <a:r>
              <a:rPr lang="en-US" sz="1600" dirty="0" err="1">
                <a:latin typeface="Book Antiqua" panose="02040602050305030304" pitchFamily="18" charset="0"/>
              </a:rPr>
              <a:t>izvorasca</a:t>
            </a:r>
            <a:r>
              <a:rPr lang="en-US" sz="1600" dirty="0">
                <a:latin typeface="Book Antiqua" panose="02040602050305030304" pitchFamily="18" charset="0"/>
              </a:rPr>
              <a:t> </a:t>
            </a:r>
            <a:r>
              <a:rPr lang="ro-RO" sz="1600" dirty="0">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subsolul</a:t>
            </a:r>
            <a:r>
              <a:rPr lang="en-US" sz="1600" dirty="0">
                <a:latin typeface="Book Antiqua" panose="02040602050305030304" pitchFamily="18" charset="0"/>
              </a:rPr>
              <a:t> con</a:t>
            </a:r>
            <a:r>
              <a:rPr lang="ro-RO" sz="1600" dirty="0">
                <a:latin typeface="Book Antiqua" panose="02040602050305030304" pitchFamily="18" charset="0"/>
              </a:rPr>
              <a:t>ș</a:t>
            </a:r>
            <a:r>
              <a:rPr lang="en-US" sz="1600" dirty="0" err="1">
                <a:latin typeface="Book Antiqua" panose="02040602050305030304" pitchFamily="18" charset="0"/>
              </a:rPr>
              <a:t>tiin</a:t>
            </a:r>
            <a:r>
              <a:rPr lang="ro-RO" sz="1600" dirty="0">
                <a:latin typeface="Book Antiqua" panose="02040602050305030304" pitchFamily="18" charset="0"/>
              </a:rPr>
              <a:t>țe</a:t>
            </a:r>
            <a:r>
              <a:rPr lang="en-US" sz="1600" dirty="0" err="1">
                <a:latin typeface="Book Antiqua" panose="02040602050305030304" pitchFamily="18" charset="0"/>
              </a:rPr>
              <a:t>i</a:t>
            </a:r>
            <a:r>
              <a:rPr lang="en-US" sz="1600" dirty="0">
                <a:latin typeface="Book Antiqua" panose="02040602050305030304" pitchFamily="18" charset="0"/>
              </a:rPr>
              <a:t>.</a:t>
            </a:r>
            <a:r>
              <a:rPr lang="ro-RO" sz="1600" dirty="0">
                <a:latin typeface="Book Antiqua" panose="02040602050305030304" pitchFamily="18" charset="0"/>
              </a:rPr>
              <a:t> </a:t>
            </a:r>
            <a:r>
              <a:rPr lang="en-US" sz="1600" dirty="0" err="1">
                <a:latin typeface="Book Antiqua" panose="02040602050305030304" pitchFamily="18" charset="0"/>
              </a:rPr>
              <a:t>Acesta</a:t>
            </a:r>
            <a:r>
              <a:rPr lang="en-US" sz="1600" dirty="0">
                <a:latin typeface="Book Antiqua" panose="02040602050305030304" pitchFamily="18" charset="0"/>
              </a:rPr>
              <a:t> e </a:t>
            </a:r>
            <a:r>
              <a:rPr lang="en-US" sz="1600" dirty="0" err="1">
                <a:latin typeface="Book Antiqua" panose="02040602050305030304" pitchFamily="18" charset="0"/>
              </a:rPr>
              <a:t>simptomul</a:t>
            </a:r>
            <a:r>
              <a:rPr lang="en-US" sz="1600" dirty="0">
                <a:latin typeface="Book Antiqua" panose="02040602050305030304" pitchFamily="18" charset="0"/>
              </a:rPr>
              <a:t> </a:t>
            </a:r>
            <a:r>
              <a:rPr lang="en-US" sz="1600" dirty="0" err="1">
                <a:latin typeface="Book Antiqua" panose="02040602050305030304" pitchFamily="18" charset="0"/>
              </a:rPr>
              <a:t>adev</a:t>
            </a:r>
            <a:r>
              <a:rPr lang="ro-RO" sz="1600" dirty="0">
                <a:latin typeface="Book Antiqua" panose="02040602050305030304" pitchFamily="18" charset="0"/>
              </a:rPr>
              <a:t>ă</a:t>
            </a:r>
            <a:r>
              <a:rPr lang="en-US" sz="1600" dirty="0" err="1">
                <a:latin typeface="Book Antiqua" panose="02040602050305030304" pitchFamily="18" charset="0"/>
              </a:rPr>
              <a:t>ratei</a:t>
            </a:r>
            <a:r>
              <a:rPr lang="en-US" sz="1600" dirty="0">
                <a:latin typeface="Book Antiqua" panose="02040602050305030304" pitchFamily="18" charset="0"/>
              </a:rPr>
              <a:t> </a:t>
            </a:r>
            <a:r>
              <a:rPr lang="en-US" sz="1600" dirty="0" err="1">
                <a:latin typeface="Book Antiqua" panose="02040602050305030304" pitchFamily="18" charset="0"/>
              </a:rPr>
              <a:t>iubiri</a:t>
            </a:r>
            <a:r>
              <a:rPr lang="en-US" sz="1600" dirty="0">
                <a:latin typeface="Book Antiqua" panose="02040602050305030304" pitchFamily="18" charset="0"/>
              </a:rPr>
              <a:t>:</a:t>
            </a:r>
            <a:r>
              <a:rPr lang="ro-RO" sz="1600" dirty="0">
                <a:latin typeface="Book Antiqua" panose="02040602050305030304" pitchFamily="18" charset="0"/>
              </a:rPr>
              <a:t> </a:t>
            </a:r>
            <a:r>
              <a:rPr lang="en-US" sz="1600" dirty="0">
                <a:latin typeface="Book Antiqua" panose="02040602050305030304" pitchFamily="18" charset="0"/>
              </a:rPr>
              <a:t>a fi al</a:t>
            </a:r>
            <a:r>
              <a:rPr lang="ro-RO" sz="1600" dirty="0">
                <a:latin typeface="Book Antiqua" panose="02040602050305030304" pitchFamily="18" charset="0"/>
              </a:rPr>
              <a:t>ă</a:t>
            </a:r>
            <a:r>
              <a:rPr lang="en-US" sz="1600" dirty="0" err="1">
                <a:latin typeface="Book Antiqua" panose="02040602050305030304" pitchFamily="18" charset="0"/>
              </a:rPr>
              <a:t>turi</a:t>
            </a:r>
            <a:r>
              <a:rPr lang="en-US" sz="1600" dirty="0">
                <a:latin typeface="Book Antiqua" panose="02040602050305030304" pitchFamily="18" charset="0"/>
              </a:rPr>
              <a:t> de </a:t>
            </a:r>
            <a:r>
              <a:rPr lang="en-US" sz="1600" dirty="0" err="1">
                <a:latin typeface="Book Antiqua" panose="02040602050305030304" pitchFamily="18" charset="0"/>
              </a:rPr>
              <a:t>obiectul</a:t>
            </a:r>
            <a:r>
              <a:rPr lang="en-US" sz="1600" dirty="0">
                <a:latin typeface="Book Antiqua" panose="02040602050305030304" pitchFamily="18" charset="0"/>
              </a:rPr>
              <a:t> </a:t>
            </a:r>
            <a:r>
              <a:rPr lang="en-US" sz="1600" dirty="0" err="1">
                <a:latin typeface="Book Antiqua" panose="02040602050305030304" pitchFamily="18" charset="0"/>
              </a:rPr>
              <a:t>iubit</a:t>
            </a:r>
            <a:r>
              <a:rPr lang="en-US" sz="1600" dirty="0">
                <a:latin typeface="Book Antiqua" panose="02040602050305030304" pitchFamily="18" charset="0"/>
              </a:rPr>
              <a:t>,</a:t>
            </a:r>
            <a:r>
              <a:rPr lang="ro-RO" sz="1600" dirty="0">
                <a:latin typeface="Book Antiqua" panose="02040602050305030304" pitchFamily="18" charset="0"/>
              </a:rPr>
              <a:t> î</a:t>
            </a:r>
            <a:r>
              <a:rPr lang="en-US" sz="1600" dirty="0" err="1">
                <a:latin typeface="Book Antiqua" panose="02040602050305030304" pitchFamily="18" charset="0"/>
              </a:rPr>
              <a:t>ntr</a:t>
            </a:r>
            <a:r>
              <a:rPr lang="en-US" sz="1600" dirty="0">
                <a:latin typeface="Book Antiqua" panose="02040602050305030304" pitchFamily="18" charset="0"/>
              </a:rPr>
              <a:t>-un contact </a:t>
            </a:r>
            <a:r>
              <a:rPr lang="ro-RO" sz="1600" dirty="0" err="1">
                <a:latin typeface="Book Antiqua" panose="02040602050305030304" pitchFamily="18" charset="0"/>
              </a:rPr>
              <a:t>ț</a:t>
            </a:r>
            <a:r>
              <a:rPr lang="en-US" sz="1600" dirty="0" err="1">
                <a:latin typeface="Book Antiqua" panose="02040602050305030304" pitchFamily="18" charset="0"/>
              </a:rPr>
              <a:t>i</a:t>
            </a:r>
            <a:r>
              <a:rPr lang="en-US" sz="1600" dirty="0">
                <a:latin typeface="Book Antiqua" panose="02040602050305030304" pitchFamily="18" charset="0"/>
              </a:rPr>
              <a:t> o </a:t>
            </a:r>
            <a:r>
              <a:rPr lang="en-US" sz="1600" dirty="0" err="1">
                <a:latin typeface="Book Antiqua" panose="02040602050305030304" pitchFamily="18" charset="0"/>
              </a:rPr>
              <a:t>proximitate</a:t>
            </a:r>
            <a:r>
              <a:rPr lang="en-US" sz="1600" dirty="0">
                <a:latin typeface="Book Antiqua" panose="02040602050305030304" pitchFamily="18" charset="0"/>
              </a:rPr>
              <a:t> </a:t>
            </a:r>
            <a:r>
              <a:rPr lang="en-US" sz="1600" dirty="0" err="1">
                <a:latin typeface="Book Antiqua" panose="02040602050305030304" pitchFamily="18" charset="0"/>
              </a:rPr>
              <a:t>mai</a:t>
            </a:r>
            <a:r>
              <a:rPr lang="en-US" sz="1600" dirty="0">
                <a:latin typeface="Book Antiqua" panose="02040602050305030304" pitchFamily="18" charset="0"/>
              </a:rPr>
              <a:t> </a:t>
            </a:r>
            <a:r>
              <a:rPr lang="en-US" sz="1600" dirty="0" err="1">
                <a:latin typeface="Book Antiqua" panose="02040602050305030304" pitchFamily="18" charset="0"/>
              </a:rPr>
              <a:t>profunde</a:t>
            </a:r>
            <a:r>
              <a:rPr lang="en-US" sz="1600" dirty="0">
                <a:latin typeface="Book Antiqua" panose="02040602050305030304" pitchFamily="18" charset="0"/>
              </a:rPr>
              <a:t> </a:t>
            </a:r>
            <a:r>
              <a:rPr lang="en-US" sz="1600" dirty="0" err="1">
                <a:latin typeface="Book Antiqua" panose="02040602050305030304" pitchFamily="18" charset="0"/>
              </a:rPr>
              <a:t>dec</a:t>
            </a:r>
            <a:r>
              <a:rPr lang="ro-RO" sz="1600" dirty="0">
                <a:latin typeface="Book Antiqua" panose="02040602050305030304" pitchFamily="18" charset="0"/>
              </a:rPr>
              <a:t>ât</a:t>
            </a:r>
            <a:r>
              <a:rPr lang="en-US" sz="1600" dirty="0">
                <a:latin typeface="Book Antiqua" panose="02040602050305030304" pitchFamily="18" charset="0"/>
              </a:rPr>
              <a:t> </a:t>
            </a:r>
            <a:r>
              <a:rPr lang="en-US" sz="1600" dirty="0" err="1">
                <a:latin typeface="Book Antiqua" panose="02040602050305030304" pitchFamily="18" charset="0"/>
              </a:rPr>
              <a:t>cele</a:t>
            </a:r>
            <a:r>
              <a:rPr lang="en-US" sz="1600" dirty="0">
                <a:latin typeface="Book Antiqua" panose="02040602050305030304" pitchFamily="18" charset="0"/>
              </a:rPr>
              <a:t> spa</a:t>
            </a:r>
            <a:r>
              <a:rPr lang="ro-RO" sz="1600" dirty="0">
                <a:latin typeface="Book Antiqua" panose="02040602050305030304" pitchFamily="18" charset="0"/>
              </a:rPr>
              <a:t>ți</a:t>
            </a:r>
            <a:r>
              <a:rPr lang="en-US" sz="1600" dirty="0">
                <a:latin typeface="Book Antiqua" panose="02040602050305030304" pitchFamily="18" charset="0"/>
              </a:rPr>
              <a:t>ale.</a:t>
            </a:r>
            <a:r>
              <a:rPr lang="ro-RO" sz="1600" dirty="0">
                <a:latin typeface="Book Antiqua" panose="02040602050305030304" pitchFamily="18" charset="0"/>
              </a:rPr>
              <a:t> </a:t>
            </a:r>
            <a:r>
              <a:rPr lang="en-US" sz="1600" dirty="0">
                <a:latin typeface="Book Antiqua" panose="02040602050305030304" pitchFamily="18" charset="0"/>
              </a:rPr>
              <a:t>Este o </a:t>
            </a:r>
            <a:r>
              <a:rPr lang="en-US" sz="1600" dirty="0" err="1">
                <a:latin typeface="Book Antiqua" panose="02040602050305030304" pitchFamily="18" charset="0"/>
              </a:rPr>
              <a:t>convie</a:t>
            </a:r>
            <a:r>
              <a:rPr lang="ro-RO" sz="1600" dirty="0">
                <a:latin typeface="Book Antiqua" panose="02040602050305030304" pitchFamily="18" charset="0"/>
              </a:rPr>
              <a:t>ț</a:t>
            </a:r>
            <a:r>
              <a:rPr lang="en-US" sz="1600" dirty="0" err="1">
                <a:latin typeface="Book Antiqua" panose="02040602050305030304" pitchFamily="18" charset="0"/>
              </a:rPr>
              <a:t>uire</a:t>
            </a:r>
            <a:r>
              <a:rPr lang="en-US" sz="1600" dirty="0">
                <a:latin typeface="Book Antiqua" panose="02040602050305030304" pitchFamily="18" charset="0"/>
              </a:rPr>
              <a:t> de tip </a:t>
            </a:r>
            <a:r>
              <a:rPr lang="en-US" sz="1600" dirty="0" err="1">
                <a:latin typeface="Book Antiqua" panose="02040602050305030304" pitchFamily="18" charset="0"/>
              </a:rPr>
              <a:t>cital</a:t>
            </a:r>
            <a:r>
              <a:rPr lang="en-US" sz="1600" dirty="0">
                <a:latin typeface="Book Antiqua" panose="02040602050305030304" pitchFamily="18" charset="0"/>
              </a:rPr>
              <a:t> cu </a:t>
            </a:r>
            <a:r>
              <a:rPr lang="en-US" sz="1600" dirty="0" err="1">
                <a:latin typeface="Book Antiqua" panose="02040602050305030304" pitchFamily="18" charset="0"/>
              </a:rPr>
              <a:t>cel</a:t>
            </a:r>
            <a:r>
              <a:rPr lang="ro-RO" sz="1600" dirty="0">
                <a:latin typeface="Book Antiqua" panose="02040602050305030304" pitchFamily="18" charset="0"/>
              </a:rPr>
              <a:t>ă</a:t>
            </a:r>
            <a:r>
              <a:rPr lang="en-US" sz="1600" dirty="0" err="1">
                <a:latin typeface="Book Antiqua" panose="02040602050305030304" pitchFamily="18" charset="0"/>
              </a:rPr>
              <a:t>lalt</a:t>
            </a:r>
            <a:r>
              <a:rPr lang="ro-RO" sz="1600" dirty="0">
                <a:latin typeface="Book Antiqua" panose="02040602050305030304" pitchFamily="18" charset="0"/>
              </a:rPr>
              <a:t>.</a:t>
            </a:r>
            <a:r>
              <a:rPr lang="en-US" sz="1600" dirty="0">
                <a:latin typeface="Book Antiqua" panose="02040602050305030304" pitchFamily="18" charset="0"/>
              </a:rPr>
              <a:t>”</a:t>
            </a:r>
            <a:endParaRPr lang="ru-RU" sz="1600" dirty="0">
              <a:latin typeface="Book Antiqua" panose="02040602050305030304" pitchFamily="18" charset="0"/>
            </a:endParaRPr>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6381" r="5852"/>
          <a:stretch/>
        </p:blipFill>
        <p:spPr>
          <a:xfrm>
            <a:off x="6012160" y="430131"/>
            <a:ext cx="1704367" cy="2201549"/>
          </a:xfrm>
          <a:prstGeom prst="rect">
            <a:avLst/>
          </a:prstGeom>
        </p:spPr>
      </p:pic>
    </p:spTree>
    <p:extLst>
      <p:ext uri="{BB962C8B-B14F-4D97-AF65-F5344CB8AC3E}">
        <p14:creationId xmlns:p14="http://schemas.microsoft.com/office/powerpoint/2010/main" val="3772307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heel(1)">
                                      <p:cBhvr>
                                        <p:cTn id="16" dur="1000"/>
                                        <p:tgtEl>
                                          <p:spTgt spid="5">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08984" y="260648"/>
            <a:ext cx="4283496" cy="62858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5736" t="23854" r="17119" b="23484"/>
          <a:stretch/>
        </p:blipFill>
        <p:spPr>
          <a:xfrm>
            <a:off x="300562" y="427155"/>
            <a:ext cx="1480457" cy="1161143"/>
          </a:xfrm>
          <a:prstGeom prst="rect">
            <a:avLst/>
          </a:prstGeom>
        </p:spPr>
      </p:pic>
      <p:sp>
        <p:nvSpPr>
          <p:cNvPr id="5" name="TextBox 4"/>
          <p:cNvSpPr txBox="1"/>
          <p:nvPr/>
        </p:nvSpPr>
        <p:spPr>
          <a:xfrm>
            <a:off x="522919" y="1007727"/>
            <a:ext cx="3600400" cy="4770537"/>
          </a:xfrm>
          <a:prstGeom prst="rect">
            <a:avLst/>
          </a:prstGeom>
          <a:noFill/>
        </p:spPr>
        <p:txBody>
          <a:bodyPr wrap="square" rtlCol="0">
            <a:spAutoFit/>
          </a:bodyPr>
          <a:lstStyle/>
          <a:p>
            <a:pPr algn="ctr"/>
            <a:r>
              <a:rPr lang="en-US" sz="1600" dirty="0">
                <a:latin typeface="Book Antiqua" panose="02040602050305030304" pitchFamily="18" charset="0"/>
              </a:rPr>
              <a:t>In </a:t>
            </a:r>
            <a:r>
              <a:rPr lang="en-US" sz="1600" dirty="0" err="1">
                <a:latin typeface="Book Antiqua" panose="02040602050305030304" pitchFamily="18" charset="0"/>
              </a:rPr>
              <a:t>mentalitatea</a:t>
            </a:r>
            <a:r>
              <a:rPr lang="en-US" sz="1600" dirty="0">
                <a:latin typeface="Book Antiqua" panose="02040602050305030304" pitchFamily="18" charset="0"/>
              </a:rPr>
              <a:t> </a:t>
            </a:r>
            <a:r>
              <a:rPr lang="en-US" sz="1600" dirty="0" err="1">
                <a:latin typeface="Book Antiqua" panose="02040602050305030304" pitchFamily="18" charset="0"/>
              </a:rPr>
              <a:t>arhaica</a:t>
            </a:r>
            <a:r>
              <a:rPr lang="en-US" sz="1600" dirty="0">
                <a:latin typeface="Book Antiqua" panose="02040602050305030304" pitchFamily="18" charset="0"/>
              </a:rPr>
              <a:t> </a:t>
            </a:r>
            <a:r>
              <a:rPr lang="en-US" sz="1600" dirty="0" err="1">
                <a:latin typeface="Book Antiqua" panose="02040602050305030304" pitchFamily="18" charset="0"/>
              </a:rPr>
              <a:t>iubirea</a:t>
            </a:r>
            <a:r>
              <a:rPr lang="en-US" sz="1600" dirty="0">
                <a:latin typeface="Book Antiqua" panose="02040602050305030304" pitchFamily="18" charset="0"/>
              </a:rPr>
              <a:t> </a:t>
            </a:r>
            <a:r>
              <a:rPr lang="en-US" sz="1600" dirty="0" err="1">
                <a:latin typeface="Book Antiqua" panose="02040602050305030304" pitchFamily="18" charset="0"/>
              </a:rPr>
              <a:t>este</a:t>
            </a:r>
            <a:r>
              <a:rPr lang="en-US" sz="1600" dirty="0">
                <a:latin typeface="Book Antiqua" panose="02040602050305030304" pitchFamily="18" charset="0"/>
              </a:rPr>
              <a:t> </a:t>
            </a:r>
            <a:r>
              <a:rPr lang="en-US" sz="1600" dirty="0" err="1">
                <a:latin typeface="Book Antiqua" panose="02040602050305030304" pitchFamily="18" charset="0"/>
              </a:rPr>
              <a:t>considerat</a:t>
            </a:r>
            <a:r>
              <a:rPr lang="ro-RO" sz="1600" dirty="0">
                <a:latin typeface="Book Antiqua" panose="02040602050305030304" pitchFamily="18" charset="0"/>
              </a:rPr>
              <a:t>ă</a:t>
            </a:r>
            <a:r>
              <a:rPr lang="en-US" sz="1600" dirty="0">
                <a:latin typeface="Book Antiqua" panose="02040602050305030304" pitchFamily="18" charset="0"/>
              </a:rPr>
              <a:t> o mare for</a:t>
            </a:r>
            <a:r>
              <a:rPr lang="ro-RO" sz="1600" dirty="0">
                <a:latin typeface="Book Antiqua" panose="02040602050305030304" pitchFamily="18" charset="0"/>
              </a:rPr>
              <a:t>ț</a:t>
            </a:r>
            <a:r>
              <a:rPr lang="en-US" sz="1600" dirty="0">
                <a:latin typeface="Book Antiqua" panose="02040602050305030304" pitchFamily="18" charset="0"/>
              </a:rPr>
              <a:t>a </a:t>
            </a:r>
            <a:r>
              <a:rPr lang="ro-RO" sz="1600" dirty="0" err="1">
                <a:latin typeface="Book Antiqua" panose="02040602050305030304" pitchFamily="18" charset="0"/>
              </a:rPr>
              <a:t>ț</a:t>
            </a:r>
            <a:r>
              <a:rPr lang="en-US" sz="1600" dirty="0" err="1">
                <a:latin typeface="Book Antiqua" panose="02040602050305030304" pitchFamily="18" charset="0"/>
              </a:rPr>
              <a:t>i</a:t>
            </a:r>
            <a:r>
              <a:rPr lang="en-US" sz="1600" dirty="0">
                <a:latin typeface="Book Antiqua" panose="02040602050305030304" pitchFamily="18" charset="0"/>
              </a:rPr>
              <a:t> </a:t>
            </a:r>
            <a:r>
              <a:rPr lang="en-US" sz="1600" dirty="0" err="1">
                <a:latin typeface="Book Antiqua" panose="02040602050305030304" pitchFamily="18" charset="0"/>
              </a:rPr>
              <a:t>primul</a:t>
            </a:r>
            <a:r>
              <a:rPr lang="en-US" sz="1600" dirty="0">
                <a:latin typeface="Book Antiqua" panose="02040602050305030304" pitchFamily="18" charset="0"/>
              </a:rPr>
              <a:t> impact cu </a:t>
            </a:r>
            <a:r>
              <a:rPr lang="en-US" sz="1600" dirty="0" err="1">
                <a:latin typeface="Book Antiqua" panose="02040602050305030304" pitchFamily="18" charset="0"/>
              </a:rPr>
              <a:t>aceasta</a:t>
            </a:r>
            <a:r>
              <a:rPr lang="en-US" sz="1600" dirty="0">
                <a:latin typeface="Book Antiqua" panose="02040602050305030304" pitchFamily="18" charset="0"/>
              </a:rPr>
              <a:t> s-</a:t>
            </a:r>
            <a:r>
              <a:rPr lang="en-US" sz="1600" dirty="0" err="1">
                <a:latin typeface="Book Antiqua" panose="02040602050305030304" pitchFamily="18" charset="0"/>
              </a:rPr>
              <a:t>ar</a:t>
            </a:r>
            <a:r>
              <a:rPr lang="en-US" sz="1600" dirty="0">
                <a:latin typeface="Book Antiqua" panose="02040602050305030304" pitchFamily="18" charset="0"/>
              </a:rPr>
              <a:t> </a:t>
            </a:r>
            <a:r>
              <a:rPr lang="en-US" sz="1600" dirty="0" err="1">
                <a:latin typeface="Book Antiqua" panose="02040602050305030304" pitchFamily="18" charset="0"/>
              </a:rPr>
              <a:t>datora</a:t>
            </a:r>
            <a:r>
              <a:rPr lang="en-US" sz="1600" dirty="0">
                <a:latin typeface="Book Antiqua" panose="02040602050305030304" pitchFamily="18" charset="0"/>
              </a:rPr>
              <a:t> </a:t>
            </a:r>
            <a:r>
              <a:rPr lang="en-US" sz="1600" dirty="0" err="1">
                <a:latin typeface="Book Antiqua" panose="02040602050305030304" pitchFamily="18" charset="0"/>
              </a:rPr>
              <a:t>unei</a:t>
            </a:r>
            <a:r>
              <a:rPr lang="en-US" sz="1600" dirty="0">
                <a:latin typeface="Book Antiqua" panose="02040602050305030304" pitchFamily="18" charset="0"/>
              </a:rPr>
              <a:t> </a:t>
            </a:r>
            <a:r>
              <a:rPr lang="en-US" sz="1600" dirty="0" err="1">
                <a:latin typeface="Book Antiqua" panose="02040602050305030304" pitchFamily="18" charset="0"/>
              </a:rPr>
              <a:t>fiin</a:t>
            </a:r>
            <a:r>
              <a:rPr lang="ro-RO" sz="1600" dirty="0">
                <a:latin typeface="Book Antiqua" panose="02040602050305030304" pitchFamily="18" charset="0"/>
              </a:rPr>
              <a:t>ț</a:t>
            </a:r>
            <a:r>
              <a:rPr lang="en-US" sz="1600" dirty="0">
                <a:latin typeface="Book Antiqua" panose="02040602050305030304" pitchFamily="18" charset="0"/>
              </a:rPr>
              <a:t>e </a:t>
            </a:r>
            <a:r>
              <a:rPr lang="en-US" sz="1600" dirty="0" err="1">
                <a:latin typeface="Book Antiqua" panose="02040602050305030304" pitchFamily="18" charset="0"/>
              </a:rPr>
              <a:t>supranaturale</a:t>
            </a:r>
            <a:r>
              <a:rPr lang="en-US" sz="1600" dirty="0">
                <a:latin typeface="Book Antiqua" panose="02040602050305030304" pitchFamily="18" charset="0"/>
              </a:rPr>
              <a:t> </a:t>
            </a:r>
            <a:r>
              <a:rPr lang="ro-RO" sz="1600" dirty="0">
                <a:latin typeface="Book Antiqua" panose="02040602050305030304" pitchFamily="18" charset="0"/>
              </a:rPr>
              <a:t>ți</a:t>
            </a:r>
            <a:r>
              <a:rPr lang="en-US" sz="1600" dirty="0">
                <a:latin typeface="Book Antiqua" panose="02040602050305030304" pitchFamily="18" charset="0"/>
              </a:rPr>
              <a:t> </a:t>
            </a:r>
            <a:r>
              <a:rPr lang="en-US" sz="1600" dirty="0" err="1">
                <a:latin typeface="Book Antiqua" panose="02040602050305030304" pitchFamily="18" charset="0"/>
              </a:rPr>
              <a:t>reprezint</a:t>
            </a:r>
            <a:r>
              <a:rPr lang="ro-RO" sz="1600" dirty="0">
                <a:latin typeface="Book Antiqua" panose="02040602050305030304" pitchFamily="18" charset="0"/>
              </a:rPr>
              <a:t>ă </a:t>
            </a:r>
            <a:r>
              <a:rPr lang="en-US" sz="1600" dirty="0">
                <a:latin typeface="Book Antiqua" panose="02040602050305030304" pitchFamily="18" charset="0"/>
              </a:rPr>
              <a:t>un </a:t>
            </a:r>
            <a:r>
              <a:rPr lang="en-US" sz="1600" dirty="0" err="1">
                <a:latin typeface="Book Antiqua" panose="02040602050305030304" pitchFamily="18" charset="0"/>
              </a:rPr>
              <a:t>proces</a:t>
            </a:r>
            <a:r>
              <a:rPr lang="en-US" sz="1600" dirty="0">
                <a:latin typeface="Book Antiqua" panose="02040602050305030304" pitchFamily="18" charset="0"/>
              </a:rPr>
              <a:t> de </a:t>
            </a:r>
            <a:r>
              <a:rPr lang="en-US" sz="1600" dirty="0" err="1">
                <a:latin typeface="Book Antiqua" panose="02040602050305030304" pitchFamily="18" charset="0"/>
              </a:rPr>
              <a:t>ini</a:t>
            </a:r>
            <a:r>
              <a:rPr lang="ro-RO" sz="1600" dirty="0">
                <a:latin typeface="Book Antiqua" panose="02040602050305030304" pitchFamily="18" charset="0"/>
              </a:rPr>
              <a:t>ț</a:t>
            </a:r>
            <a:r>
              <a:rPr lang="en-US" sz="1600" dirty="0" err="1">
                <a:latin typeface="Book Antiqua" panose="02040602050305030304" pitchFamily="18" charset="0"/>
              </a:rPr>
              <a:t>iere</a:t>
            </a:r>
            <a:r>
              <a:rPr lang="en-US" sz="1600" dirty="0">
                <a:latin typeface="Book Antiqua" panose="02040602050305030304" pitchFamily="18" charset="0"/>
              </a:rPr>
              <a:t> </a:t>
            </a:r>
            <a:r>
              <a:rPr lang="en-US" sz="1600" dirty="0" err="1">
                <a:latin typeface="Book Antiqua" panose="02040602050305030304" pitchFamily="18" charset="0"/>
              </a:rPr>
              <a:t>configurat</a:t>
            </a:r>
            <a:r>
              <a:rPr lang="en-US" sz="1600" dirty="0">
                <a:latin typeface="Book Antiqua" panose="02040602050305030304" pitchFamily="18" charset="0"/>
              </a:rPr>
              <a:t> </a:t>
            </a:r>
            <a:r>
              <a:rPr lang="en-US" sz="1600" dirty="0" err="1">
                <a:latin typeface="Book Antiqua" panose="02040602050305030304" pitchFamily="18" charset="0"/>
              </a:rPr>
              <a:t>printr</a:t>
            </a:r>
            <a:r>
              <a:rPr lang="en-US" sz="1600" dirty="0">
                <a:latin typeface="Book Antiqua" panose="02040602050305030304" pitchFamily="18" charset="0"/>
              </a:rPr>
              <a:t>-un </a:t>
            </a:r>
            <a:r>
              <a:rPr lang="en-US" sz="1600" dirty="0" err="1">
                <a:latin typeface="Book Antiqua" panose="02040602050305030304" pitchFamily="18" charset="0"/>
              </a:rPr>
              <a:t>singur</a:t>
            </a:r>
            <a:r>
              <a:rPr lang="en-US" sz="1600" dirty="0">
                <a:latin typeface="Book Antiqua" panose="02040602050305030304" pitchFamily="18" charset="0"/>
              </a:rPr>
              <a:t> </a:t>
            </a:r>
            <a:r>
              <a:rPr lang="en-US" sz="1600" dirty="0" err="1">
                <a:latin typeface="Book Antiqua" panose="02040602050305030304" pitchFamily="18" charset="0"/>
              </a:rPr>
              <a:t>mit</a:t>
            </a:r>
            <a:r>
              <a:rPr lang="en-US" sz="1600" dirty="0">
                <a:latin typeface="Book Antiqua" panose="02040602050305030304" pitchFamily="18" charset="0"/>
              </a:rPr>
              <a:t>: </a:t>
            </a:r>
            <a:r>
              <a:rPr lang="en-US" sz="1600" dirty="0" err="1">
                <a:latin typeface="Book Antiqua" panose="02040602050305030304" pitchFamily="18" charset="0"/>
              </a:rPr>
              <a:t>mitul</a:t>
            </a:r>
            <a:r>
              <a:rPr lang="en-US" sz="1600" dirty="0">
                <a:latin typeface="Book Antiqua" panose="02040602050305030304" pitchFamily="18" charset="0"/>
              </a:rPr>
              <a:t> erotic al </a:t>
            </a:r>
            <a:r>
              <a:rPr lang="en-US" sz="1600" dirty="0" err="1">
                <a:latin typeface="Book Antiqua" panose="02040602050305030304" pitchFamily="18" charset="0"/>
              </a:rPr>
              <a:t>zbur</a:t>
            </a:r>
            <a:r>
              <a:rPr lang="ro-RO" sz="1600" dirty="0">
                <a:latin typeface="Book Antiqua" panose="02040602050305030304" pitchFamily="18" charset="0"/>
              </a:rPr>
              <a:t>ă</a:t>
            </a:r>
            <a:r>
              <a:rPr lang="en-US" sz="1600" dirty="0" err="1">
                <a:latin typeface="Book Antiqua" panose="02040602050305030304" pitchFamily="18" charset="0"/>
              </a:rPr>
              <a:t>torului</a:t>
            </a:r>
            <a:r>
              <a:rPr lang="en-US" sz="1600" dirty="0">
                <a:latin typeface="Book Antiqua" panose="02040602050305030304" pitchFamily="18" charset="0"/>
              </a:rPr>
              <a:t>. </a:t>
            </a:r>
            <a:r>
              <a:rPr lang="en-US" sz="1600" dirty="0" err="1">
                <a:latin typeface="Book Antiqua" panose="02040602050305030304" pitchFamily="18" charset="0"/>
              </a:rPr>
              <a:t>Mit</a:t>
            </a:r>
            <a:r>
              <a:rPr lang="en-US" sz="1600" dirty="0">
                <a:latin typeface="Book Antiqua" panose="02040602050305030304" pitchFamily="18" charset="0"/>
              </a:rPr>
              <a:t> fundamental al </a:t>
            </a:r>
            <a:r>
              <a:rPr lang="en-US" sz="1600" dirty="0" err="1">
                <a:latin typeface="Book Antiqua" panose="02040602050305030304" pitchFamily="18" charset="0"/>
              </a:rPr>
              <a:t>poporului</a:t>
            </a:r>
            <a:r>
              <a:rPr lang="en-US" sz="1600" dirty="0">
                <a:latin typeface="Book Antiqua" panose="02040602050305030304" pitchFamily="18" charset="0"/>
              </a:rPr>
              <a:t> rom</a:t>
            </a:r>
            <a:r>
              <a:rPr lang="ro-RO" sz="1600" dirty="0">
                <a:latin typeface="Book Antiqua" panose="02040602050305030304" pitchFamily="18" charset="0"/>
              </a:rPr>
              <a:t>â</a:t>
            </a:r>
            <a:r>
              <a:rPr lang="en-US" sz="1600" dirty="0">
                <a:latin typeface="Book Antiqua" panose="02040602050305030304" pitchFamily="18" charset="0"/>
              </a:rPr>
              <a:t>n, </a:t>
            </a:r>
            <a:r>
              <a:rPr lang="en-US" sz="1600" dirty="0" err="1">
                <a:latin typeface="Book Antiqua" panose="02040602050305030304" pitchFamily="18" charset="0"/>
              </a:rPr>
              <a:t>mitul</a:t>
            </a:r>
            <a:r>
              <a:rPr lang="en-US" sz="1600" dirty="0">
                <a:latin typeface="Book Antiqua" panose="02040602050305030304" pitchFamily="18" charset="0"/>
              </a:rPr>
              <a:t> erotic</a:t>
            </a:r>
            <a:r>
              <a:rPr lang="ro-RO" sz="1600" dirty="0">
                <a:latin typeface="Book Antiqua" panose="02040602050305030304" pitchFamily="18" charset="0"/>
              </a:rPr>
              <a:t>,</a:t>
            </a:r>
            <a:r>
              <a:rPr lang="en-US" sz="1600" dirty="0">
                <a:latin typeface="Book Antiqua" panose="02040602050305030304" pitchFamily="18" charset="0"/>
              </a:rPr>
              <a:t> </a:t>
            </a:r>
            <a:r>
              <a:rPr lang="en-US" sz="1600" dirty="0" err="1">
                <a:latin typeface="Book Antiqua" panose="02040602050305030304" pitchFamily="18" charset="0"/>
              </a:rPr>
              <a:t>dupa</a:t>
            </a:r>
            <a:r>
              <a:rPr lang="en-US" sz="1600" dirty="0">
                <a:latin typeface="Book Antiqua" panose="02040602050305030304" pitchFamily="18" charset="0"/>
              </a:rPr>
              <a:t> cum </a:t>
            </a:r>
            <a:r>
              <a:rPr lang="en-US" sz="1600" dirty="0" err="1">
                <a:latin typeface="Book Antiqua" panose="02040602050305030304" pitchFamily="18" charset="0"/>
              </a:rPr>
              <a:t>afirma</a:t>
            </a:r>
            <a:r>
              <a:rPr lang="en-US" sz="1600" dirty="0">
                <a:latin typeface="Book Antiqua" panose="02040602050305030304" pitchFamily="18" charset="0"/>
              </a:rPr>
              <a:t> G. C</a:t>
            </a:r>
            <a:r>
              <a:rPr lang="ro-RO" sz="1600" dirty="0">
                <a:latin typeface="Book Antiqua" panose="02040602050305030304" pitchFamily="18" charset="0"/>
              </a:rPr>
              <a:t>ă</a:t>
            </a:r>
            <a:r>
              <a:rPr lang="en-US" sz="1600" dirty="0" err="1">
                <a:latin typeface="Book Antiqua" panose="02040602050305030304" pitchFamily="18" charset="0"/>
              </a:rPr>
              <a:t>linescu</a:t>
            </a:r>
            <a:r>
              <a:rPr lang="en-US" sz="1600" dirty="0">
                <a:latin typeface="Book Antiqua" panose="02040602050305030304" pitchFamily="18" charset="0"/>
              </a:rPr>
              <a:t> </a:t>
            </a:r>
            <a:r>
              <a:rPr lang="ro-RO" sz="1600" dirty="0">
                <a:latin typeface="Book Antiqua" panose="02040602050305030304" pitchFamily="18" charset="0"/>
              </a:rPr>
              <a:t>: </a:t>
            </a:r>
            <a:r>
              <a:rPr lang="en-US" sz="1600" i="1" dirty="0">
                <a:latin typeface="Book Antiqua" panose="02040602050305030304" pitchFamily="18" charset="0"/>
              </a:rPr>
              <a:t>”</a:t>
            </a:r>
            <a:r>
              <a:rPr lang="ro-RO" sz="1600" i="1" dirty="0">
                <a:latin typeface="Book Antiqua" panose="02040602050305030304" pitchFamily="18" charset="0"/>
              </a:rPr>
              <a:t>Pe</a:t>
            </a:r>
            <a:r>
              <a:rPr lang="en-US" sz="1600" i="1" dirty="0" err="1">
                <a:latin typeface="Book Antiqua" panose="02040602050305030304" pitchFamily="18" charset="0"/>
              </a:rPr>
              <a:t>rsonificarea</a:t>
            </a:r>
            <a:r>
              <a:rPr lang="en-US" sz="1600" i="1" dirty="0">
                <a:latin typeface="Book Antiqua" panose="02040602050305030304" pitchFamily="18" charset="0"/>
              </a:rPr>
              <a:t> </a:t>
            </a:r>
            <a:r>
              <a:rPr lang="en-US" sz="1600" i="1" dirty="0" err="1">
                <a:latin typeface="Book Antiqua" panose="02040602050305030304" pitchFamily="18" charset="0"/>
              </a:rPr>
              <a:t>invaziei</a:t>
            </a:r>
            <a:r>
              <a:rPr lang="en-US" sz="1600" i="1" dirty="0">
                <a:latin typeface="Book Antiqua" panose="02040602050305030304" pitchFamily="18" charset="0"/>
              </a:rPr>
              <a:t> </a:t>
            </a:r>
            <a:r>
              <a:rPr lang="en-US" sz="1600" i="1" dirty="0" err="1">
                <a:latin typeface="Book Antiqua" panose="02040602050305030304" pitchFamily="18" charset="0"/>
              </a:rPr>
              <a:t>instinctului</a:t>
            </a:r>
            <a:r>
              <a:rPr lang="en-US" sz="1600" i="1" dirty="0">
                <a:latin typeface="Book Antiqua" panose="02040602050305030304" pitchFamily="18" charset="0"/>
              </a:rPr>
              <a:t> </a:t>
            </a:r>
            <a:r>
              <a:rPr lang="en-US" sz="1600" i="1" dirty="0" err="1">
                <a:latin typeface="Book Antiqua" panose="02040602050305030304" pitchFamily="18" charset="0"/>
              </a:rPr>
              <a:t>puberal</a:t>
            </a:r>
            <a:r>
              <a:rPr lang="en-US" sz="1600" dirty="0">
                <a:latin typeface="Book Antiqua" panose="02040602050305030304" pitchFamily="18" charset="0"/>
              </a:rPr>
              <a:t>.”</a:t>
            </a:r>
            <a:r>
              <a:rPr lang="ro-RO" sz="1600" dirty="0">
                <a:latin typeface="Book Antiqua" panose="02040602050305030304" pitchFamily="18" charset="0"/>
              </a:rPr>
              <a:t> </a:t>
            </a:r>
            <a:r>
              <a:rPr lang="en-US" sz="1600" dirty="0">
                <a:latin typeface="Book Antiqua" panose="02040602050305030304" pitchFamily="18" charset="0"/>
              </a:rPr>
              <a:t>In </a:t>
            </a:r>
            <a:r>
              <a:rPr lang="en-US" sz="1600" dirty="0" err="1">
                <a:latin typeface="Book Antiqua" panose="02040602050305030304" pitchFamily="18" charset="0"/>
              </a:rPr>
              <a:t>concep</a:t>
            </a:r>
            <a:r>
              <a:rPr lang="ro-RO" sz="1600" dirty="0">
                <a:latin typeface="Book Antiqua" panose="02040602050305030304" pitchFamily="18" charset="0"/>
              </a:rPr>
              <a:t>ț</a:t>
            </a:r>
            <a:r>
              <a:rPr lang="en-US" sz="1600" dirty="0" err="1">
                <a:latin typeface="Book Antiqua" panose="02040602050305030304" pitchFamily="18" charset="0"/>
              </a:rPr>
              <a:t>ia</a:t>
            </a:r>
            <a:r>
              <a:rPr lang="en-US" sz="1600" dirty="0">
                <a:latin typeface="Book Antiqua" panose="02040602050305030304" pitchFamily="18" charset="0"/>
              </a:rPr>
              <a:t> </a:t>
            </a:r>
            <a:r>
              <a:rPr lang="en-US" sz="1600" dirty="0" err="1">
                <a:latin typeface="Book Antiqua" panose="02040602050305030304" pitchFamily="18" charset="0"/>
              </a:rPr>
              <a:t>criticilor</a:t>
            </a:r>
            <a:r>
              <a:rPr lang="en-US" sz="1600" dirty="0">
                <a:latin typeface="Book Antiqua" panose="02040602050305030304" pitchFamily="18" charset="0"/>
              </a:rPr>
              <a:t>, </a:t>
            </a:r>
            <a:r>
              <a:rPr lang="en-US" sz="1600" dirty="0" err="1">
                <a:latin typeface="Book Antiqua" panose="02040602050305030304" pitchFamily="18" charset="0"/>
              </a:rPr>
              <a:t>folcloristilor</a:t>
            </a:r>
            <a:r>
              <a:rPr lang="en-US" sz="1600" dirty="0">
                <a:latin typeface="Book Antiqua" panose="02040602050305030304" pitchFamily="18" charset="0"/>
              </a:rPr>
              <a:t>, </a:t>
            </a:r>
            <a:r>
              <a:rPr lang="en-US" sz="1600" dirty="0" err="1">
                <a:latin typeface="Book Antiqua" panose="02040602050305030304" pitchFamily="18" charset="0"/>
              </a:rPr>
              <a:t>etnologilor</a:t>
            </a:r>
            <a:r>
              <a:rPr lang="en-US" sz="1600" dirty="0">
                <a:latin typeface="Book Antiqua" panose="02040602050305030304" pitchFamily="18" charset="0"/>
              </a:rPr>
              <a:t>, </a:t>
            </a:r>
            <a:r>
              <a:rPr lang="en-US" sz="1600" dirty="0" err="1">
                <a:latin typeface="Book Antiqua" panose="02040602050305030304" pitchFamily="18" charset="0"/>
              </a:rPr>
              <a:t>zbur</a:t>
            </a:r>
            <a:r>
              <a:rPr lang="ro-RO" sz="1600" dirty="0">
                <a:latin typeface="Book Antiqua" panose="02040602050305030304" pitchFamily="18" charset="0"/>
              </a:rPr>
              <a:t>ăt</a:t>
            </a:r>
            <a:r>
              <a:rPr lang="en-US" sz="1600" dirty="0" err="1">
                <a:latin typeface="Book Antiqua" panose="02040602050305030304" pitchFamily="18" charset="0"/>
              </a:rPr>
              <a:t>orul</a:t>
            </a:r>
            <a:r>
              <a:rPr lang="en-US" sz="1600" dirty="0">
                <a:latin typeface="Book Antiqua" panose="02040602050305030304" pitchFamily="18" charset="0"/>
              </a:rPr>
              <a:t> </a:t>
            </a:r>
            <a:r>
              <a:rPr lang="en-US" sz="1600" dirty="0" err="1">
                <a:latin typeface="Book Antiqua" panose="02040602050305030304" pitchFamily="18" charset="0"/>
              </a:rPr>
              <a:t>este</a:t>
            </a:r>
            <a:r>
              <a:rPr lang="en-US" sz="1600" dirty="0">
                <a:latin typeface="Book Antiqua" panose="02040602050305030304" pitchFamily="18" charset="0"/>
              </a:rPr>
              <a:t> un spirit r</a:t>
            </a:r>
            <a:r>
              <a:rPr lang="ro-RO" sz="1600" dirty="0">
                <a:latin typeface="Book Antiqua" panose="02040602050305030304" pitchFamily="18" charset="0"/>
              </a:rPr>
              <a:t>ă</a:t>
            </a:r>
            <a:r>
              <a:rPr lang="en-US" sz="1600" dirty="0">
                <a:latin typeface="Book Antiqua" panose="02040602050305030304" pitchFamily="18" charset="0"/>
              </a:rPr>
              <a:t>u, </a:t>
            </a:r>
            <a:r>
              <a:rPr lang="en-US" sz="1600" dirty="0" err="1">
                <a:latin typeface="Book Antiqua" panose="02040602050305030304" pitchFamily="18" charset="0"/>
              </a:rPr>
              <a:t>privit</a:t>
            </a:r>
            <a:r>
              <a:rPr lang="en-US" sz="1600" dirty="0">
                <a:latin typeface="Book Antiqua" panose="02040602050305030304" pitchFamily="18" charset="0"/>
              </a:rPr>
              <a:t> ca un </a:t>
            </a:r>
            <a:r>
              <a:rPr lang="en-US" sz="1600" dirty="0" err="1">
                <a:latin typeface="Book Antiqua" panose="02040602050305030304" pitchFamily="18" charset="0"/>
              </a:rPr>
              <a:t>zmeu</a:t>
            </a:r>
            <a:r>
              <a:rPr lang="en-US" sz="1600" dirty="0">
                <a:latin typeface="Book Antiqua" panose="02040602050305030304" pitchFamily="18" charset="0"/>
              </a:rPr>
              <a:t> </a:t>
            </a:r>
            <a:r>
              <a:rPr lang="en-US" sz="1600" dirty="0" err="1">
                <a:latin typeface="Book Antiqua" panose="02040602050305030304" pitchFamily="18" charset="0"/>
              </a:rPr>
              <a:t>sau</a:t>
            </a:r>
            <a:r>
              <a:rPr lang="en-US" sz="1600" dirty="0">
                <a:latin typeface="Book Antiqua" panose="02040602050305030304" pitchFamily="18" charset="0"/>
              </a:rPr>
              <a:t> demon, o </a:t>
            </a:r>
            <a:r>
              <a:rPr lang="en-US" sz="1600" dirty="0" err="1">
                <a:latin typeface="Book Antiqua" panose="02040602050305030304" pitchFamily="18" charset="0"/>
              </a:rPr>
              <a:t>naluca</a:t>
            </a:r>
            <a:r>
              <a:rPr lang="en-US" sz="1600" dirty="0">
                <a:latin typeface="Book Antiqua" panose="02040602050305030304" pitchFamily="18" charset="0"/>
              </a:rPr>
              <a:t>, el intra </a:t>
            </a:r>
            <a:r>
              <a:rPr lang="en-US" sz="1600" dirty="0" err="1">
                <a:latin typeface="Book Antiqua" panose="02040602050305030304" pitchFamily="18" charset="0"/>
              </a:rPr>
              <a:t>noaptea</a:t>
            </a:r>
            <a:r>
              <a:rPr lang="en-US" sz="1600" dirty="0">
                <a:latin typeface="Book Antiqua" panose="02040602050305030304" pitchFamily="18" charset="0"/>
              </a:rPr>
              <a:t> </a:t>
            </a:r>
            <a:r>
              <a:rPr lang="en-US" sz="1600" dirty="0" err="1">
                <a:latin typeface="Book Antiqua" panose="02040602050305030304" pitchFamily="18" charset="0"/>
              </a:rPr>
              <a:t>pe</a:t>
            </a:r>
            <a:r>
              <a:rPr lang="en-US" sz="1600" dirty="0">
                <a:latin typeface="Book Antiqua" panose="02040602050305030304" pitchFamily="18" charset="0"/>
              </a:rPr>
              <a:t> co</a:t>
            </a:r>
            <a:r>
              <a:rPr lang="ro-RO" sz="1600" dirty="0">
                <a:latin typeface="Book Antiqua" panose="02040602050305030304" pitchFamily="18" charset="0"/>
              </a:rPr>
              <a:t>ș</a:t>
            </a:r>
            <a:r>
              <a:rPr lang="en-US" sz="1600" dirty="0">
                <a:latin typeface="Book Antiqua" panose="02040602050305030304" pitchFamily="18" charset="0"/>
              </a:rPr>
              <a:t> </a:t>
            </a:r>
            <a:r>
              <a:rPr lang="en-US" sz="1600" dirty="0" err="1">
                <a:latin typeface="Book Antiqua" panose="02040602050305030304" pitchFamily="18" charset="0"/>
              </a:rPr>
              <a:t>sau</a:t>
            </a:r>
            <a:r>
              <a:rPr lang="en-US" sz="1600" dirty="0">
                <a:latin typeface="Book Antiqua" panose="02040602050305030304" pitchFamily="18" charset="0"/>
              </a:rPr>
              <a:t> horn, </a:t>
            </a:r>
            <a:r>
              <a:rPr lang="en-US" sz="1600" dirty="0" err="1">
                <a:latin typeface="Book Antiqua" panose="02040602050305030304" pitchFamily="18" charset="0"/>
              </a:rPr>
              <a:t>av</a:t>
            </a:r>
            <a:r>
              <a:rPr lang="ro-RO" sz="1600" dirty="0">
                <a:latin typeface="Book Antiqua" panose="02040602050305030304" pitchFamily="18" charset="0"/>
              </a:rPr>
              <a:t>ân</a:t>
            </a:r>
            <a:r>
              <a:rPr lang="en-US" sz="1600" dirty="0">
                <a:latin typeface="Book Antiqua" panose="02040602050305030304" pitchFamily="18" charset="0"/>
              </a:rPr>
              <a:t>d </a:t>
            </a:r>
            <a:r>
              <a:rPr lang="ro-RO" sz="1600" dirty="0">
                <a:latin typeface="Book Antiqua" panose="02040602050305030304" pitchFamily="18" charset="0"/>
              </a:rPr>
              <a:t>î</a:t>
            </a:r>
            <a:r>
              <a:rPr lang="en-US" sz="1600" dirty="0" err="1">
                <a:latin typeface="Book Antiqua" panose="02040602050305030304" pitchFamily="18" charset="0"/>
              </a:rPr>
              <a:t>nf</a:t>
            </a:r>
            <a:r>
              <a:rPr lang="ro-RO" sz="1600" dirty="0">
                <a:latin typeface="Book Antiqua" panose="02040602050305030304" pitchFamily="18" charset="0"/>
              </a:rPr>
              <a:t>ăț</a:t>
            </a:r>
            <a:r>
              <a:rPr lang="en-US" sz="1600" dirty="0" err="1">
                <a:latin typeface="Book Antiqua" panose="02040602050305030304" pitchFamily="18" charset="0"/>
              </a:rPr>
              <a:t>i</a:t>
            </a:r>
            <a:r>
              <a:rPr lang="ro-RO" sz="1600" dirty="0">
                <a:latin typeface="Book Antiqua" panose="02040602050305030304" pitchFamily="18" charset="0"/>
              </a:rPr>
              <a:t>ș</a:t>
            </a:r>
            <a:r>
              <a:rPr lang="en-US" sz="1600" dirty="0">
                <a:latin typeface="Book Antiqua" panose="02040602050305030304" pitchFamily="18" charset="0"/>
              </a:rPr>
              <a:t>area de </a:t>
            </a:r>
            <a:r>
              <a:rPr lang="en-US" sz="1600" dirty="0" err="1">
                <a:latin typeface="Book Antiqua" panose="02040602050305030304" pitchFamily="18" charset="0"/>
              </a:rPr>
              <a:t>balaur</a:t>
            </a:r>
            <a:r>
              <a:rPr lang="en-US" sz="1600" dirty="0">
                <a:latin typeface="Book Antiqua" panose="02040602050305030304" pitchFamily="18" charset="0"/>
              </a:rPr>
              <a:t>, </a:t>
            </a:r>
            <a:r>
              <a:rPr lang="ro-RO" sz="1600" dirty="0" err="1">
                <a:latin typeface="Book Antiqua" panose="02040602050305030304" pitchFamily="18" charset="0"/>
              </a:rPr>
              <a:t>ț</a:t>
            </a:r>
            <a:r>
              <a:rPr lang="en-US" sz="1600" dirty="0" err="1">
                <a:latin typeface="Book Antiqua" panose="02040602050305030304" pitchFamily="18" charset="0"/>
              </a:rPr>
              <a:t>arpe</a:t>
            </a:r>
            <a:r>
              <a:rPr lang="en-US" sz="1600" dirty="0">
                <a:latin typeface="Book Antiqua" panose="02040602050305030304" pitchFamily="18" charset="0"/>
              </a:rPr>
              <a:t>, para de </a:t>
            </a:r>
            <a:r>
              <a:rPr lang="en-US" sz="1600" dirty="0" err="1">
                <a:latin typeface="Book Antiqua" panose="02040602050305030304" pitchFamily="18" charset="0"/>
              </a:rPr>
              <a:t>flacara</a:t>
            </a:r>
            <a:r>
              <a:rPr lang="en-US" sz="1600" dirty="0">
                <a:latin typeface="Book Antiqua" panose="02040602050305030304" pitchFamily="18" charset="0"/>
              </a:rPr>
              <a:t>. </a:t>
            </a:r>
            <a:r>
              <a:rPr lang="en-US" sz="1600" dirty="0" err="1">
                <a:latin typeface="Book Antiqua" panose="02040602050305030304" pitchFamily="18" charset="0"/>
              </a:rPr>
              <a:t>Zburatorul</a:t>
            </a:r>
            <a:r>
              <a:rPr lang="en-US" sz="1600" dirty="0">
                <a:latin typeface="Book Antiqua" panose="02040602050305030304" pitchFamily="18" charset="0"/>
              </a:rPr>
              <a:t> </a:t>
            </a:r>
            <a:r>
              <a:rPr lang="en-US" sz="1600" dirty="0" err="1">
                <a:latin typeface="Book Antiqua" panose="02040602050305030304" pitchFamily="18" charset="0"/>
              </a:rPr>
              <a:t>apare</a:t>
            </a:r>
            <a:r>
              <a:rPr lang="en-US" sz="1600" dirty="0">
                <a:latin typeface="Book Antiqua" panose="02040602050305030304" pitchFamily="18" charset="0"/>
              </a:rPr>
              <a:t> </a:t>
            </a:r>
            <a:r>
              <a:rPr lang="ro-RO" sz="1600" dirty="0">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visul</a:t>
            </a:r>
            <a:r>
              <a:rPr lang="en-US" sz="1600" dirty="0">
                <a:latin typeface="Book Antiqua" panose="02040602050305030304" pitchFamily="18" charset="0"/>
              </a:rPr>
              <a:t> </a:t>
            </a:r>
            <a:r>
              <a:rPr lang="en-US" sz="1600" dirty="0" err="1">
                <a:latin typeface="Book Antiqua" panose="02040602050305030304" pitchFamily="18" charset="0"/>
              </a:rPr>
              <a:t>fetelor</a:t>
            </a:r>
            <a:r>
              <a:rPr lang="en-US" sz="1600" dirty="0">
                <a:latin typeface="Book Antiqua" panose="02040602050305030304" pitchFamily="18" charset="0"/>
              </a:rPr>
              <a:t> ca un t</a:t>
            </a:r>
            <a:r>
              <a:rPr lang="ro-RO" sz="1600" dirty="0">
                <a:latin typeface="Book Antiqua" panose="02040602050305030304" pitchFamily="18" charset="0"/>
              </a:rPr>
              <a:t>â</a:t>
            </a:r>
            <a:r>
              <a:rPr lang="en-US" sz="1600" dirty="0">
                <a:latin typeface="Book Antiqua" panose="02040602050305030304" pitchFamily="18" charset="0"/>
              </a:rPr>
              <a:t>n</a:t>
            </a:r>
            <a:r>
              <a:rPr lang="ro-RO" sz="1600" dirty="0">
                <a:latin typeface="Book Antiqua" panose="02040602050305030304" pitchFamily="18" charset="0"/>
              </a:rPr>
              <a:t>ă</a:t>
            </a:r>
            <a:r>
              <a:rPr lang="en-US" sz="1600" dirty="0">
                <a:latin typeface="Book Antiqua" panose="02040602050305030304" pitchFamily="18" charset="0"/>
              </a:rPr>
              <a:t>r </a:t>
            </a:r>
            <a:r>
              <a:rPr lang="en-US" sz="1600" dirty="0" err="1">
                <a:latin typeface="Book Antiqua" panose="02040602050305030304" pitchFamily="18" charset="0"/>
              </a:rPr>
              <a:t>frumos</a:t>
            </a:r>
            <a:r>
              <a:rPr lang="en-US" sz="1600" dirty="0">
                <a:latin typeface="Book Antiqua" panose="02040602050305030304" pitchFamily="18" charset="0"/>
              </a:rPr>
              <a:t>, </a:t>
            </a:r>
            <a:r>
              <a:rPr lang="en-US" sz="1600" dirty="0" err="1">
                <a:latin typeface="Book Antiqua" panose="02040602050305030304" pitchFamily="18" charset="0"/>
              </a:rPr>
              <a:t>chinuindu</a:t>
            </a:r>
            <a:r>
              <a:rPr lang="en-US" sz="1600" dirty="0">
                <a:latin typeface="Book Antiqua" panose="02040602050305030304" pitchFamily="18" charset="0"/>
              </a:rPr>
              <a:t>-le </a:t>
            </a:r>
            <a:r>
              <a:rPr lang="en-US" sz="1600" dirty="0" err="1">
                <a:latin typeface="Book Antiqua" panose="02040602050305030304" pitchFamily="18" charset="0"/>
              </a:rPr>
              <a:t>somnul</a:t>
            </a:r>
            <a:r>
              <a:rPr lang="en-US" sz="1600" dirty="0">
                <a:latin typeface="Book Antiqua" panose="02040602050305030304" pitchFamily="18" charset="0"/>
              </a:rPr>
              <a:t>.</a:t>
            </a:r>
            <a:endParaRPr lang="ru-RU" sz="1600" dirty="0">
              <a:latin typeface="Book Antiqua" panose="02040602050305030304" pitchFamily="18" charset="0"/>
            </a:endParaRPr>
          </a:p>
        </p:txBody>
      </p:sp>
      <p:sp>
        <p:nvSpPr>
          <p:cNvPr id="6" name="TextBox 5"/>
          <p:cNvSpPr txBox="1"/>
          <p:nvPr/>
        </p:nvSpPr>
        <p:spPr>
          <a:xfrm>
            <a:off x="4734508" y="2832904"/>
            <a:ext cx="4032448" cy="2800767"/>
          </a:xfrm>
          <a:prstGeom prst="rect">
            <a:avLst/>
          </a:prstGeom>
          <a:noFill/>
        </p:spPr>
        <p:txBody>
          <a:bodyPr wrap="square" rtlCol="0">
            <a:spAutoFit/>
          </a:bodyPr>
          <a:lstStyle/>
          <a:p>
            <a:pPr algn="ctr"/>
            <a:r>
              <a:rPr lang="ro-RO" sz="1600" dirty="0">
                <a:latin typeface="Book Antiqua" panose="02040602050305030304" pitchFamily="18" charset="0"/>
              </a:rPr>
              <a:t>Î</a:t>
            </a:r>
            <a:r>
              <a:rPr lang="en-US" sz="1600" dirty="0">
                <a:latin typeface="Book Antiqua" panose="02040602050305030304" pitchFamily="18" charset="0"/>
              </a:rPr>
              <a:t>n </a:t>
            </a:r>
            <a:r>
              <a:rPr lang="en-US" sz="1600" dirty="0" err="1">
                <a:latin typeface="Book Antiqua" panose="02040602050305030304" pitchFamily="18" charset="0"/>
              </a:rPr>
              <a:t>literatura</a:t>
            </a:r>
            <a:r>
              <a:rPr lang="en-US" sz="1600" dirty="0">
                <a:latin typeface="Book Antiqua" panose="02040602050305030304" pitchFamily="18" charset="0"/>
              </a:rPr>
              <a:t> rom</a:t>
            </a:r>
            <a:r>
              <a:rPr lang="ro-RO" sz="1600" dirty="0">
                <a:latin typeface="Book Antiqua" panose="02040602050305030304" pitchFamily="18" charset="0"/>
              </a:rPr>
              <a:t>â</a:t>
            </a:r>
            <a:r>
              <a:rPr lang="en-US" sz="1600" dirty="0" err="1">
                <a:latin typeface="Book Antiqua" panose="02040602050305030304" pitchFamily="18" charset="0"/>
              </a:rPr>
              <a:t>neasc</a:t>
            </a:r>
            <a:r>
              <a:rPr lang="ro-RO" sz="1600" dirty="0">
                <a:latin typeface="Book Antiqua" panose="02040602050305030304" pitchFamily="18" charset="0"/>
              </a:rPr>
              <a:t>ă</a:t>
            </a:r>
            <a:r>
              <a:rPr lang="en-US" sz="1600" dirty="0">
                <a:latin typeface="Book Antiqua" panose="02040602050305030304" pitchFamily="18" charset="0"/>
              </a:rPr>
              <a:t>, </a:t>
            </a:r>
            <a:r>
              <a:rPr lang="en-US" sz="1600" dirty="0" err="1">
                <a:latin typeface="Book Antiqua" panose="02040602050305030304" pitchFamily="18" charset="0"/>
              </a:rPr>
              <a:t>Eminescu</a:t>
            </a:r>
            <a:r>
              <a:rPr lang="en-US" sz="1600" dirty="0">
                <a:latin typeface="Book Antiqua" panose="02040602050305030304" pitchFamily="18" charset="0"/>
              </a:rPr>
              <a:t> </a:t>
            </a:r>
            <a:r>
              <a:rPr lang="en-US" sz="1600" dirty="0" err="1">
                <a:latin typeface="Book Antiqua" panose="02040602050305030304" pitchFamily="18" charset="0"/>
              </a:rPr>
              <a:t>este</a:t>
            </a:r>
            <a:r>
              <a:rPr lang="en-US" sz="1600" dirty="0">
                <a:latin typeface="Book Antiqua" panose="02040602050305030304" pitchFamily="18" charset="0"/>
              </a:rPr>
              <a:t> </a:t>
            </a:r>
            <a:r>
              <a:rPr lang="en-US" sz="1600" dirty="0" err="1">
                <a:latin typeface="Book Antiqua" panose="02040602050305030304" pitchFamily="18" charset="0"/>
              </a:rPr>
              <a:t>poetul</a:t>
            </a:r>
            <a:r>
              <a:rPr lang="en-US" sz="1600" dirty="0">
                <a:latin typeface="Book Antiqua" panose="02040602050305030304" pitchFamily="18" charset="0"/>
              </a:rPr>
              <a:t> care a </a:t>
            </a:r>
            <a:r>
              <a:rPr lang="en-US" sz="1600" dirty="0" err="1">
                <a:latin typeface="Book Antiqua" panose="02040602050305030304" pitchFamily="18" charset="0"/>
              </a:rPr>
              <a:t>impresionat</a:t>
            </a:r>
            <a:r>
              <a:rPr lang="en-US" sz="1600" dirty="0">
                <a:latin typeface="Book Antiqua" panose="02040602050305030304" pitchFamily="18" charset="0"/>
              </a:rPr>
              <a:t> </a:t>
            </a:r>
            <a:r>
              <a:rPr lang="en-US" sz="1600" dirty="0" err="1">
                <a:latin typeface="Book Antiqua" panose="02040602050305030304" pitchFamily="18" charset="0"/>
              </a:rPr>
              <a:t>prin</a:t>
            </a:r>
            <a:r>
              <a:rPr lang="en-US" sz="1600" dirty="0">
                <a:latin typeface="Book Antiqua" panose="02040602050305030304" pitchFamily="18" charset="0"/>
              </a:rPr>
              <a:t> </a:t>
            </a:r>
            <a:r>
              <a:rPr lang="en-US" sz="1600" dirty="0" err="1">
                <a:latin typeface="Book Antiqua" panose="02040602050305030304" pitchFamily="18" charset="0"/>
              </a:rPr>
              <a:t>poeziile</a:t>
            </a:r>
            <a:r>
              <a:rPr lang="en-US" sz="1600" dirty="0">
                <a:latin typeface="Book Antiqua" panose="02040602050305030304" pitchFamily="18" charset="0"/>
              </a:rPr>
              <a:t> de </a:t>
            </a:r>
            <a:r>
              <a:rPr lang="en-US" sz="1600" dirty="0" err="1">
                <a:latin typeface="Book Antiqua" panose="02040602050305030304" pitchFamily="18" charset="0"/>
              </a:rPr>
              <a:t>dragoste</a:t>
            </a:r>
            <a:r>
              <a:rPr lang="en-US" sz="1600" dirty="0">
                <a:latin typeface="Book Antiqua" panose="02040602050305030304" pitchFamily="18" charset="0"/>
              </a:rPr>
              <a:t>.</a:t>
            </a:r>
            <a:r>
              <a:rPr lang="ro-RO" sz="1600" dirty="0">
                <a:latin typeface="Book Antiqua" panose="02040602050305030304" pitchFamily="18" charset="0"/>
              </a:rPr>
              <a:t> </a:t>
            </a:r>
            <a:r>
              <a:rPr lang="en-US" sz="1600" dirty="0" err="1">
                <a:latin typeface="Book Antiqua" panose="02040602050305030304" pitchFamily="18" charset="0"/>
              </a:rPr>
              <a:t>Revista</a:t>
            </a:r>
            <a:r>
              <a:rPr lang="en-US" sz="1600" dirty="0">
                <a:latin typeface="Book Antiqua" panose="02040602050305030304" pitchFamily="18" charset="0"/>
              </a:rPr>
              <a:t> ''</a:t>
            </a:r>
            <a:r>
              <a:rPr lang="en-US" sz="1600" dirty="0" err="1">
                <a:latin typeface="Book Antiqua" panose="02040602050305030304" pitchFamily="18" charset="0"/>
              </a:rPr>
              <a:t>Flac</a:t>
            </a:r>
            <a:r>
              <a:rPr lang="ro-RO" sz="1600" dirty="0">
                <a:latin typeface="Book Antiqua" panose="02040602050305030304" pitchFamily="18" charset="0"/>
              </a:rPr>
              <a:t>ăr</a:t>
            </a:r>
            <a:r>
              <a:rPr lang="en-US" sz="1600" dirty="0">
                <a:latin typeface="Book Antiqua" panose="02040602050305030304" pitchFamily="18" charset="0"/>
              </a:rPr>
              <a:t>a'' </a:t>
            </a:r>
            <a:r>
              <a:rPr lang="en-US" sz="1600" dirty="0" err="1">
                <a:latin typeface="Book Antiqua" panose="02040602050305030304" pitchFamily="18" charset="0"/>
              </a:rPr>
              <a:t>sus</a:t>
            </a:r>
            <a:r>
              <a:rPr lang="ro-RO" sz="1600" dirty="0">
                <a:latin typeface="Book Antiqua" panose="02040602050305030304" pitchFamily="18" charset="0"/>
              </a:rPr>
              <a:t>ți</a:t>
            </a:r>
            <a:r>
              <a:rPr lang="en-US" sz="1600" dirty="0">
                <a:latin typeface="Book Antiqua" panose="02040602050305030304" pitchFamily="18" charset="0"/>
              </a:rPr>
              <a:t>ne </a:t>
            </a:r>
            <a:r>
              <a:rPr lang="en-US" sz="1600" dirty="0" err="1">
                <a:latin typeface="Book Antiqua" panose="02040602050305030304" pitchFamily="18" charset="0"/>
              </a:rPr>
              <a:t>aceasta</a:t>
            </a:r>
            <a:r>
              <a:rPr lang="en-US" sz="1600" dirty="0">
                <a:latin typeface="Book Antiqua" panose="02040602050305030304" pitchFamily="18" charset="0"/>
              </a:rPr>
              <a:t> </a:t>
            </a:r>
            <a:r>
              <a:rPr lang="en-US" sz="1600" dirty="0" err="1">
                <a:latin typeface="Book Antiqua" panose="02040602050305030304" pitchFamily="18" charset="0"/>
              </a:rPr>
              <a:t>afirmatie</a:t>
            </a:r>
            <a:r>
              <a:rPr lang="en-US" sz="1600" dirty="0">
                <a:latin typeface="Book Antiqua" panose="02040602050305030304" pitchFamily="18" charset="0"/>
              </a:rPr>
              <a:t>:</a:t>
            </a:r>
            <a:r>
              <a:rPr lang="ro-RO" sz="1600" dirty="0">
                <a:latin typeface="Book Antiqua" panose="02040602050305030304" pitchFamily="18" charset="0"/>
              </a:rPr>
              <a:t> </a:t>
            </a:r>
            <a:r>
              <a:rPr lang="en-US" sz="1600" dirty="0">
                <a:latin typeface="Book Antiqua" panose="02040602050305030304" pitchFamily="18" charset="0"/>
              </a:rPr>
              <a:t>“</a:t>
            </a:r>
            <a:r>
              <a:rPr lang="ro-RO" sz="1600" dirty="0">
                <a:latin typeface="Book Antiqua" panose="02040602050305030304" pitchFamily="18" charset="0"/>
              </a:rPr>
              <a:t>Î</a:t>
            </a:r>
            <a:r>
              <a:rPr lang="en-US" sz="1600" dirty="0" err="1">
                <a:latin typeface="Book Antiqua" panose="02040602050305030304" pitchFamily="18" charset="0"/>
              </a:rPr>
              <a:t>ndeosebi</a:t>
            </a:r>
            <a:r>
              <a:rPr lang="en-US" sz="1600" dirty="0">
                <a:latin typeface="Book Antiqua" panose="02040602050305030304" pitchFamily="18" charset="0"/>
              </a:rPr>
              <a:t>  </a:t>
            </a:r>
            <a:r>
              <a:rPr lang="en-US" sz="1600" dirty="0" err="1">
                <a:latin typeface="Book Antiqua" panose="02040602050305030304" pitchFamily="18" charset="0"/>
              </a:rPr>
              <a:t>poeziile</a:t>
            </a:r>
            <a:r>
              <a:rPr lang="en-US" sz="1600" dirty="0">
                <a:latin typeface="Book Antiqua" panose="02040602050305030304" pitchFamily="18" charset="0"/>
              </a:rPr>
              <a:t> de </a:t>
            </a:r>
            <a:r>
              <a:rPr lang="en-US" sz="1600" dirty="0" err="1">
                <a:latin typeface="Book Antiqua" panose="02040602050305030304" pitchFamily="18" charset="0"/>
              </a:rPr>
              <a:t>iubire</a:t>
            </a:r>
            <a:r>
              <a:rPr lang="en-US" sz="1600" dirty="0">
                <a:latin typeface="Book Antiqua" panose="02040602050305030304" pitchFamily="18" charset="0"/>
              </a:rPr>
              <a:t> ale </a:t>
            </a:r>
            <a:r>
              <a:rPr lang="en-US" sz="1600" dirty="0" err="1">
                <a:latin typeface="Book Antiqua" panose="02040602050305030304" pitchFamily="18" charset="0"/>
              </a:rPr>
              <a:t>lui</a:t>
            </a:r>
            <a:r>
              <a:rPr lang="en-US" sz="1600" dirty="0">
                <a:latin typeface="Book Antiqua" panose="02040602050305030304" pitchFamily="18" charset="0"/>
              </a:rPr>
              <a:t> </a:t>
            </a:r>
            <a:r>
              <a:rPr lang="en-US" sz="1600" dirty="0" err="1">
                <a:latin typeface="Book Antiqua" panose="02040602050305030304" pitchFamily="18" charset="0"/>
              </a:rPr>
              <a:t>Eminescu</a:t>
            </a:r>
            <a:r>
              <a:rPr lang="en-US" sz="1600" dirty="0">
                <a:latin typeface="Book Antiqua" panose="02040602050305030304" pitchFamily="18" charset="0"/>
              </a:rPr>
              <a:t> mi se par, ]n </a:t>
            </a:r>
            <a:r>
              <a:rPr lang="en-US" sz="1600" dirty="0" err="1">
                <a:latin typeface="Book Antiqua" panose="02040602050305030304" pitchFamily="18" charset="0"/>
              </a:rPr>
              <a:t>acest</a:t>
            </a:r>
            <a:r>
              <a:rPr lang="en-US" sz="1600" dirty="0">
                <a:latin typeface="Book Antiqua" panose="02040602050305030304" pitchFamily="18" charset="0"/>
              </a:rPr>
              <a:t> </a:t>
            </a:r>
            <a:r>
              <a:rPr lang="en-US" sz="1600" dirty="0" err="1">
                <a:latin typeface="Book Antiqua" panose="02040602050305030304" pitchFamily="18" charset="0"/>
              </a:rPr>
              <a:t>domeniu</a:t>
            </a:r>
            <a:r>
              <a:rPr lang="en-US" sz="1600" dirty="0">
                <a:latin typeface="Book Antiqua" panose="02040602050305030304" pitchFamily="18" charset="0"/>
              </a:rPr>
              <a:t>, ca </a:t>
            </a:r>
            <a:r>
              <a:rPr lang="en-US" sz="1600" dirty="0" err="1">
                <a:latin typeface="Book Antiqua" panose="02040602050305030304" pitchFamily="18" charset="0"/>
              </a:rPr>
              <a:t>ni</a:t>
            </a:r>
            <a:r>
              <a:rPr lang="ro-RO" sz="1600" dirty="0">
                <a:latin typeface="Book Antiqua" panose="02040602050305030304" pitchFamily="18" charset="0"/>
              </a:rPr>
              <a:t>ș</a:t>
            </a:r>
            <a:r>
              <a:rPr lang="en-US" sz="1600" dirty="0" err="1">
                <a:latin typeface="Book Antiqua" panose="02040602050305030304" pitchFamily="18" charset="0"/>
              </a:rPr>
              <a:t>te</a:t>
            </a:r>
            <a:r>
              <a:rPr lang="en-US" sz="1600" dirty="0">
                <a:latin typeface="Book Antiqua" panose="02040602050305030304" pitchFamily="18" charset="0"/>
              </a:rPr>
              <a:t> </a:t>
            </a:r>
            <a:r>
              <a:rPr lang="en-US" sz="1600" dirty="0" err="1">
                <a:latin typeface="Book Antiqua" panose="02040602050305030304" pitchFamily="18" charset="0"/>
              </a:rPr>
              <a:t>mun</a:t>
            </a:r>
            <a:r>
              <a:rPr lang="ro-RO" sz="1600" dirty="0">
                <a:latin typeface="Book Antiqua" panose="02040602050305030304" pitchFamily="18" charset="0"/>
              </a:rPr>
              <a:t>ț</a:t>
            </a:r>
            <a:r>
              <a:rPr lang="en-US" sz="1600" dirty="0" err="1">
                <a:latin typeface="Book Antiqua" panose="02040602050305030304" pitchFamily="18" charset="0"/>
              </a:rPr>
              <a:t>i</a:t>
            </a:r>
            <a:r>
              <a:rPr lang="en-US" sz="1600" dirty="0">
                <a:latin typeface="Book Antiqua" panose="02040602050305030304" pitchFamily="18" charset="0"/>
              </a:rPr>
              <a:t> de-a </a:t>
            </a:r>
            <a:r>
              <a:rPr lang="en-US" sz="1600" dirty="0" err="1">
                <a:latin typeface="Book Antiqua" panose="02040602050305030304" pitchFamily="18" charset="0"/>
              </a:rPr>
              <a:t>pururi</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err="1">
                <a:latin typeface="Book Antiqua" panose="02040602050305030304" pitchFamily="18" charset="0"/>
              </a:rPr>
              <a:t>nvesm</a:t>
            </a:r>
            <a:r>
              <a:rPr lang="ro-RO" sz="1600" dirty="0">
                <a:latin typeface="Book Antiqua" panose="02040602050305030304" pitchFamily="18" charset="0"/>
              </a:rPr>
              <a:t>ă</a:t>
            </a:r>
            <a:r>
              <a:rPr lang="en-US" sz="1600" dirty="0" err="1">
                <a:latin typeface="Book Antiqua" panose="02040602050305030304" pitchFamily="18" charset="0"/>
              </a:rPr>
              <a:t>nta</a:t>
            </a:r>
            <a:r>
              <a:rPr lang="ro-RO" sz="1600" dirty="0">
                <a:latin typeface="Book Antiqua" panose="02040602050305030304" pitchFamily="18" charset="0"/>
              </a:rPr>
              <a:t>ț</a:t>
            </a:r>
            <a:r>
              <a:rPr lang="en-US" sz="1600" dirty="0" err="1">
                <a:latin typeface="Book Antiqua" panose="02040602050305030304" pitchFamily="18" charset="0"/>
              </a:rPr>
              <a:t>i</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a:latin typeface="Book Antiqua" panose="02040602050305030304" pitchFamily="18" charset="0"/>
              </a:rPr>
              <a:t>n om</a:t>
            </a:r>
            <a:r>
              <a:rPr lang="ro-RO" sz="1600" dirty="0">
                <a:latin typeface="Book Antiqua" panose="02040602050305030304" pitchFamily="18" charset="0"/>
              </a:rPr>
              <a:t>ă</a:t>
            </a:r>
            <a:r>
              <a:rPr lang="en-US" sz="1600" dirty="0">
                <a:latin typeface="Book Antiqua" panose="02040602050305030304" pitchFamily="18" charset="0"/>
              </a:rPr>
              <a:t>t, </a:t>
            </a:r>
            <a:r>
              <a:rPr lang="ro-RO" sz="1600" dirty="0">
                <a:latin typeface="Book Antiqua" panose="02040602050305030304" pitchFamily="18" charset="0"/>
              </a:rPr>
              <a:t>î</a:t>
            </a:r>
            <a:r>
              <a:rPr lang="en-US" sz="1600" dirty="0">
                <a:latin typeface="Book Antiqua" panose="02040602050305030304" pitchFamily="18" charset="0"/>
              </a:rPr>
              <a:t>n vis </a:t>
            </a:r>
            <a:r>
              <a:rPr lang="ro-RO" sz="1600" dirty="0">
                <a:latin typeface="Book Antiqua" panose="02040602050305030304" pitchFamily="18" charset="0"/>
              </a:rPr>
              <a:t>și</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a:latin typeface="Book Antiqua" panose="02040602050305030304" pitchFamily="18" charset="0"/>
              </a:rPr>
              <a:t>n </a:t>
            </a:r>
            <a:r>
              <a:rPr lang="en-US" sz="1600" dirty="0" err="1">
                <a:latin typeface="Book Antiqua" panose="02040602050305030304" pitchFamily="18" charset="0"/>
              </a:rPr>
              <a:t>splendoare</a:t>
            </a:r>
            <a:r>
              <a:rPr lang="en-US" sz="1600" dirty="0">
                <a:latin typeface="Book Antiqua" panose="02040602050305030304" pitchFamily="18" charset="0"/>
              </a:rPr>
              <a:t>, de-a </a:t>
            </a:r>
            <a:r>
              <a:rPr lang="en-US" sz="1600" dirty="0" err="1">
                <a:latin typeface="Book Antiqua" panose="02040602050305030304" pitchFamily="18" charset="0"/>
              </a:rPr>
              <a:t>pururi</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err="1">
                <a:latin typeface="Book Antiqua" panose="02040602050305030304" pitchFamily="18" charset="0"/>
              </a:rPr>
              <a:t>nal</a:t>
            </a:r>
            <a:r>
              <a:rPr lang="ro-RO" sz="1600" dirty="0">
                <a:latin typeface="Book Antiqua" panose="02040602050305030304" pitchFamily="18" charset="0"/>
              </a:rPr>
              <a:t>ț</a:t>
            </a:r>
            <a:r>
              <a:rPr lang="en-US" sz="1600" dirty="0" err="1">
                <a:latin typeface="Book Antiqua" panose="02040602050305030304" pitchFamily="18" charset="0"/>
              </a:rPr>
              <a:t>i</a:t>
            </a:r>
            <a:r>
              <a:rPr lang="en-US" sz="1600" dirty="0">
                <a:latin typeface="Book Antiqua" panose="02040602050305030304" pitchFamily="18" charset="0"/>
              </a:rPr>
              <a:t> </a:t>
            </a:r>
            <a:r>
              <a:rPr lang="ro-RO" sz="1600" dirty="0" err="1">
                <a:latin typeface="Book Antiqua" panose="02040602050305030304" pitchFamily="18" charset="0"/>
              </a:rPr>
              <a:t>ș</a:t>
            </a:r>
            <a:r>
              <a:rPr lang="en-US" sz="1600" dirty="0" err="1">
                <a:latin typeface="Book Antiqua" panose="02040602050305030304" pitchFamily="18" charset="0"/>
              </a:rPr>
              <a:t>i</a:t>
            </a:r>
            <a:r>
              <a:rPr lang="en-US" sz="1600" dirty="0">
                <a:latin typeface="Book Antiqua" panose="02040602050305030304" pitchFamily="18" charset="0"/>
              </a:rPr>
              <a:t> </a:t>
            </a:r>
            <a:r>
              <a:rPr lang="en-US" sz="1600" dirty="0" err="1">
                <a:latin typeface="Book Antiqua" panose="02040602050305030304" pitchFamily="18" charset="0"/>
              </a:rPr>
              <a:t>neajun</a:t>
            </a:r>
            <a:r>
              <a:rPr lang="ro-RO" sz="1600" dirty="0">
                <a:latin typeface="Book Antiqua" panose="02040602050305030304" pitchFamily="18" charset="0"/>
              </a:rPr>
              <a:t>ș</a:t>
            </a:r>
            <a:r>
              <a:rPr lang="en-US" sz="1600" dirty="0" err="1">
                <a:latin typeface="Book Antiqua" panose="02040602050305030304" pitchFamily="18" charset="0"/>
              </a:rPr>
              <a:t>i</a:t>
            </a:r>
            <a:r>
              <a:rPr lang="en-US" sz="1600" dirty="0">
                <a:latin typeface="Book Antiqua" panose="02040602050305030304" pitchFamily="18" charset="0"/>
              </a:rPr>
              <a:t> , </a:t>
            </a:r>
            <a:r>
              <a:rPr lang="ro-RO" sz="1600" dirty="0">
                <a:latin typeface="Book Antiqua" panose="02040602050305030304" pitchFamily="18" charset="0"/>
              </a:rPr>
              <a:t>î</a:t>
            </a:r>
            <a:r>
              <a:rPr lang="en-US" sz="1600" dirty="0">
                <a:latin typeface="Book Antiqua" panose="02040602050305030304" pitchFamily="18" charset="0"/>
              </a:rPr>
              <a:t>n r</a:t>
            </a:r>
            <a:r>
              <a:rPr lang="ro-RO" sz="1600" dirty="0">
                <a:latin typeface="Book Antiqua" panose="02040602050305030304" pitchFamily="18" charset="0"/>
              </a:rPr>
              <a:t>ă</a:t>
            </a:r>
            <a:r>
              <a:rPr lang="en-US" sz="1600" dirty="0">
                <a:latin typeface="Book Antiqua" panose="02040602050305030304" pitchFamily="18" charset="0"/>
              </a:rPr>
              <a:t>s</a:t>
            </a:r>
            <a:r>
              <a:rPr lang="ro-RO" sz="1600" dirty="0">
                <a:latin typeface="Book Antiqua" panose="02040602050305030304" pitchFamily="18" charset="0"/>
              </a:rPr>
              <a:t>ă</a:t>
            </a:r>
            <a:r>
              <a:rPr lang="en-US" sz="1600" dirty="0" err="1">
                <a:latin typeface="Book Antiqua" panose="02040602050305030304" pitchFamily="18" charset="0"/>
              </a:rPr>
              <a:t>ritul</a:t>
            </a:r>
            <a:r>
              <a:rPr lang="en-US" sz="1600" dirty="0">
                <a:latin typeface="Book Antiqua" panose="02040602050305030304" pitchFamily="18" charset="0"/>
              </a:rPr>
              <a:t> </a:t>
            </a:r>
            <a:r>
              <a:rPr lang="en-US" sz="1600" dirty="0" err="1">
                <a:latin typeface="Book Antiqua" panose="02040602050305030304" pitchFamily="18" charset="0"/>
              </a:rPr>
              <a:t>frumuse</a:t>
            </a:r>
            <a:r>
              <a:rPr lang="ro-RO" sz="1600" dirty="0">
                <a:latin typeface="Book Antiqua" panose="02040602050305030304" pitchFamily="18" charset="0"/>
              </a:rPr>
              <a:t>ți</a:t>
            </a:r>
            <a:r>
              <a:rPr lang="en-US" sz="1600" dirty="0" err="1">
                <a:latin typeface="Book Antiqua" panose="02040602050305030304" pitchFamily="18" charset="0"/>
              </a:rPr>
              <a:t>i</a:t>
            </a:r>
            <a:r>
              <a:rPr lang="en-US" sz="1600" dirty="0">
                <a:latin typeface="Book Antiqua" panose="02040602050305030304" pitchFamily="18" charset="0"/>
              </a:rPr>
              <a:t> </a:t>
            </a:r>
            <a:r>
              <a:rPr lang="ro-RO" sz="1600" dirty="0" err="1">
                <a:latin typeface="Book Antiqua" panose="02040602050305030304" pitchFamily="18" charset="0"/>
              </a:rPr>
              <a:t>ș</a:t>
            </a:r>
            <a:r>
              <a:rPr lang="en-US" sz="1600" dirty="0" err="1">
                <a:latin typeface="Book Antiqua" panose="02040602050305030304" pitchFamily="18" charset="0"/>
              </a:rPr>
              <a:t>i</a:t>
            </a:r>
            <a:r>
              <a:rPr lang="en-US" sz="1600" dirty="0">
                <a:latin typeface="Book Antiqua" panose="02040602050305030304" pitchFamily="18" charset="0"/>
              </a:rPr>
              <a:t> al </a:t>
            </a:r>
            <a:r>
              <a:rPr lang="en-US" sz="1600" dirty="0" err="1">
                <a:latin typeface="Book Antiqua" panose="02040602050305030304" pitchFamily="18" charset="0"/>
              </a:rPr>
              <a:t>poeziei</a:t>
            </a:r>
            <a:r>
              <a:rPr lang="en-US" sz="1600" dirty="0">
                <a:latin typeface="Book Antiqua" panose="02040602050305030304" pitchFamily="18" charset="0"/>
              </a:rPr>
              <a:t>. </a:t>
            </a:r>
            <a:r>
              <a:rPr lang="en-US" sz="1600" dirty="0" err="1">
                <a:latin typeface="Book Antiqua" panose="02040602050305030304" pitchFamily="18" charset="0"/>
              </a:rPr>
              <a:t>Pentru</a:t>
            </a:r>
            <a:r>
              <a:rPr lang="en-US" sz="1600" dirty="0">
                <a:latin typeface="Book Antiqua" panose="02040602050305030304" pitchFamily="18" charset="0"/>
              </a:rPr>
              <a:t> </a:t>
            </a:r>
            <a:r>
              <a:rPr lang="en-US" sz="1600" dirty="0" err="1">
                <a:latin typeface="Book Antiqua" panose="02040602050305030304" pitchFamily="18" charset="0"/>
              </a:rPr>
              <a:t>ce</a:t>
            </a:r>
            <a:r>
              <a:rPr lang="en-US" sz="1600" dirty="0">
                <a:latin typeface="Book Antiqua" panose="02040602050305030304" pitchFamily="18" charset="0"/>
              </a:rPr>
              <a:t> </a:t>
            </a:r>
            <a:r>
              <a:rPr lang="en-US" sz="1600" dirty="0" err="1">
                <a:latin typeface="Book Antiqua" panose="02040602050305030304" pitchFamily="18" charset="0"/>
              </a:rPr>
              <a:t>poezia</a:t>
            </a:r>
            <a:r>
              <a:rPr lang="en-US" sz="1600" dirty="0">
                <a:latin typeface="Book Antiqua" panose="02040602050305030304" pitchFamily="18" charset="0"/>
              </a:rPr>
              <a:t> </a:t>
            </a:r>
            <a:r>
              <a:rPr lang="en-US" sz="1600" dirty="0" err="1">
                <a:latin typeface="Book Antiqua" panose="02040602050305030304" pitchFamily="18" charset="0"/>
              </a:rPr>
              <a:t>lui</a:t>
            </a:r>
            <a:r>
              <a:rPr lang="en-US" sz="1600" dirty="0">
                <a:latin typeface="Book Antiqua" panose="02040602050305030304" pitchFamily="18" charset="0"/>
              </a:rPr>
              <a:t> </a:t>
            </a:r>
            <a:r>
              <a:rPr lang="en-US" sz="1600" dirty="0" err="1">
                <a:latin typeface="Book Antiqua" panose="02040602050305030304" pitchFamily="18" charset="0"/>
              </a:rPr>
              <a:t>Eminescu</a:t>
            </a:r>
            <a:r>
              <a:rPr lang="en-US" sz="1600" dirty="0">
                <a:latin typeface="Book Antiqua" panose="02040602050305030304" pitchFamily="18" charset="0"/>
              </a:rPr>
              <a:t> </a:t>
            </a:r>
            <a:r>
              <a:rPr lang="en-US" sz="1600" dirty="0" err="1">
                <a:latin typeface="Book Antiqua" panose="02040602050305030304" pitchFamily="18" charset="0"/>
              </a:rPr>
              <a:t>subjug</a:t>
            </a:r>
            <a:r>
              <a:rPr lang="ro-RO" sz="1600" dirty="0">
                <a:latin typeface="Book Antiqua" panose="02040602050305030304" pitchFamily="18" charset="0"/>
              </a:rPr>
              <a:t>ă</a:t>
            </a:r>
            <a:r>
              <a:rPr lang="en-US" sz="1600" dirty="0">
                <a:latin typeface="Book Antiqua" panose="02040602050305030304" pitchFamily="18" charset="0"/>
              </a:rPr>
              <a:t> at</a:t>
            </a:r>
            <a:r>
              <a:rPr lang="ro-RO" sz="1600" dirty="0">
                <a:latin typeface="Book Antiqua" panose="02040602050305030304" pitchFamily="18" charset="0"/>
              </a:rPr>
              <a:t>â</a:t>
            </a:r>
            <a:r>
              <a:rPr lang="en-US" sz="1600" dirty="0">
                <a:latin typeface="Book Antiqua" panose="02040602050305030304" pitchFamily="18" charset="0"/>
              </a:rPr>
              <a:t>t de </a:t>
            </a:r>
            <a:r>
              <a:rPr lang="en-US" sz="1600" dirty="0" err="1">
                <a:latin typeface="Book Antiqua" panose="02040602050305030304" pitchFamily="18" charset="0"/>
              </a:rPr>
              <a:t>dulce</a:t>
            </a:r>
            <a:r>
              <a:rPr lang="en-US" sz="1600" dirty="0">
                <a:latin typeface="Book Antiqua" panose="02040602050305030304" pitchFamily="18" charset="0"/>
              </a:rPr>
              <a:t>, at</a:t>
            </a:r>
            <a:r>
              <a:rPr lang="ro-RO" sz="1600" dirty="0">
                <a:latin typeface="Book Antiqua" panose="02040602050305030304" pitchFamily="18" charset="0"/>
              </a:rPr>
              <a:t>â</a:t>
            </a:r>
            <a:r>
              <a:rPr lang="en-US" sz="1600" dirty="0">
                <a:latin typeface="Book Antiqua" panose="02040602050305030304" pitchFamily="18" charset="0"/>
              </a:rPr>
              <a:t>t de </a:t>
            </a:r>
            <a:r>
              <a:rPr lang="en-US" sz="1600" dirty="0" err="1">
                <a:latin typeface="Book Antiqua" panose="02040602050305030304" pitchFamily="18" charset="0"/>
              </a:rPr>
              <a:t>greu</a:t>
            </a:r>
            <a:r>
              <a:rPr lang="en-US" sz="1600" dirty="0">
                <a:latin typeface="Book Antiqua" panose="02040602050305030304" pitchFamily="18" charset="0"/>
              </a:rPr>
              <a:t>, sim</a:t>
            </a:r>
            <a:r>
              <a:rPr lang="ro-RO" sz="1600" dirty="0">
                <a:latin typeface="Book Antiqua" panose="02040602050305030304" pitchFamily="18" charset="0"/>
              </a:rPr>
              <a:t>ți</a:t>
            </a:r>
            <a:r>
              <a:rPr lang="en-US" sz="1600" dirty="0">
                <a:latin typeface="Book Antiqua" panose="02040602050305030304" pitchFamily="18" charset="0"/>
              </a:rPr>
              <a:t>rea </a:t>
            </a:r>
            <a:r>
              <a:rPr lang="en-US" sz="1600" dirty="0" err="1">
                <a:latin typeface="Book Antiqua" panose="02040602050305030304" pitchFamily="18" charset="0"/>
              </a:rPr>
              <a:t>noastr</a:t>
            </a:r>
            <a:r>
              <a:rPr lang="ro-RO" sz="1600" dirty="0">
                <a:latin typeface="Book Antiqua" panose="02040602050305030304" pitchFamily="18" charset="0"/>
              </a:rPr>
              <a:t>ă</a:t>
            </a:r>
            <a:r>
              <a:rPr lang="en-US" sz="1600" dirty="0">
                <a:latin typeface="Book Antiqua" panose="02040602050305030304" pitchFamily="18" charset="0"/>
              </a:rPr>
              <a:t>?”</a:t>
            </a:r>
            <a:endParaRPr lang="ru-RU" sz="1600" dirty="0">
              <a:latin typeface="Book Antiqua" panose="02040602050305030304" pitchFamily="18" charset="0"/>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6277" t="16311" r="12185" b="11034"/>
          <a:stretch/>
        </p:blipFill>
        <p:spPr>
          <a:xfrm>
            <a:off x="5773057" y="623284"/>
            <a:ext cx="1955350" cy="1930027"/>
          </a:xfrm>
          <a:prstGeom prst="rect">
            <a:avLst/>
          </a:prstGeom>
        </p:spPr>
      </p:pic>
    </p:spTree>
    <p:extLst>
      <p:ext uri="{BB962C8B-B14F-4D97-AF65-F5344CB8AC3E}">
        <p14:creationId xmlns:p14="http://schemas.microsoft.com/office/powerpoint/2010/main" val="11022784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circle(in)">
                                      <p:cBhvr>
                                        <p:cTn id="16" dur="10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06730" y="260648"/>
            <a:ext cx="4285750"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20" y="5085184"/>
            <a:ext cx="3347864" cy="1189486"/>
          </a:xfrm>
          <a:prstGeom prst="rect">
            <a:avLst/>
          </a:prstGeom>
        </p:spPr>
      </p:pic>
      <p:sp>
        <p:nvSpPr>
          <p:cNvPr id="6" name="TextBox 5"/>
          <p:cNvSpPr txBox="1"/>
          <p:nvPr/>
        </p:nvSpPr>
        <p:spPr>
          <a:xfrm>
            <a:off x="467544" y="548680"/>
            <a:ext cx="3744416" cy="4770537"/>
          </a:xfrm>
          <a:prstGeom prst="rect">
            <a:avLst/>
          </a:prstGeom>
          <a:noFill/>
        </p:spPr>
        <p:txBody>
          <a:bodyPr wrap="square" rtlCol="0">
            <a:spAutoFit/>
          </a:bodyPr>
          <a:lstStyle/>
          <a:p>
            <a:pPr algn="ctr"/>
            <a:r>
              <a:rPr lang="en-US" sz="1600" dirty="0">
                <a:latin typeface="Book Antiqua" panose="02040602050305030304" pitchFamily="18" charset="0"/>
              </a:rPr>
              <a:t>Dar </a:t>
            </a:r>
            <a:r>
              <a:rPr lang="en-US" sz="1600" dirty="0" err="1">
                <a:latin typeface="Book Antiqua" panose="02040602050305030304" pitchFamily="18" charset="0"/>
              </a:rPr>
              <a:t>iubirea</a:t>
            </a:r>
            <a:r>
              <a:rPr lang="en-US" sz="1600" dirty="0">
                <a:latin typeface="Book Antiqua" panose="02040602050305030304" pitchFamily="18" charset="0"/>
              </a:rPr>
              <a:t> </a:t>
            </a:r>
            <a:r>
              <a:rPr lang="en-US" sz="1600" dirty="0" err="1">
                <a:latin typeface="Book Antiqua" panose="02040602050305030304" pitchFamily="18" charset="0"/>
              </a:rPr>
              <a:t>cuprinde</a:t>
            </a:r>
            <a:r>
              <a:rPr lang="en-US" sz="1600" dirty="0">
                <a:latin typeface="Book Antiqua" panose="02040602050305030304" pitchFamily="18" charset="0"/>
              </a:rPr>
              <a:t> </a:t>
            </a:r>
            <a:r>
              <a:rPr lang="en-US" sz="1600" dirty="0" err="1">
                <a:latin typeface="Book Antiqua" panose="02040602050305030304" pitchFamily="18" charset="0"/>
              </a:rPr>
              <a:t>si</a:t>
            </a:r>
            <a:r>
              <a:rPr lang="en-US" sz="1600" dirty="0">
                <a:latin typeface="Book Antiqua" panose="02040602050305030304" pitchFamily="18" charset="0"/>
              </a:rPr>
              <a:t> </a:t>
            </a:r>
            <a:r>
              <a:rPr lang="en-US" sz="1600" dirty="0" err="1">
                <a:latin typeface="Book Antiqua" panose="02040602050305030304" pitchFamily="18" charset="0"/>
              </a:rPr>
              <a:t>dezamagiri</a:t>
            </a:r>
            <a:r>
              <a:rPr lang="en-US" sz="1600" dirty="0">
                <a:latin typeface="Book Antiqua" panose="02040602050305030304" pitchFamily="18" charset="0"/>
              </a:rPr>
              <a:t> </a:t>
            </a:r>
            <a:r>
              <a:rPr lang="en-US" sz="1600" dirty="0" err="1">
                <a:latin typeface="Book Antiqua" panose="02040602050305030304" pitchFamily="18" charset="0"/>
              </a:rPr>
              <a:t>dintre</a:t>
            </a:r>
            <a:r>
              <a:rPr lang="en-US" sz="1600" dirty="0">
                <a:latin typeface="Book Antiqua" panose="02040602050305030304" pitchFamily="18" charset="0"/>
              </a:rPr>
              <a:t> care </a:t>
            </a:r>
            <a:r>
              <a:rPr lang="en-US" sz="1600" dirty="0" err="1">
                <a:latin typeface="Book Antiqua" panose="02040602050305030304" pitchFamily="18" charset="0"/>
              </a:rPr>
              <a:t>unele</a:t>
            </a:r>
            <a:r>
              <a:rPr lang="en-US" sz="1600" dirty="0">
                <a:latin typeface="Book Antiqua" panose="02040602050305030304" pitchFamily="18" charset="0"/>
              </a:rPr>
              <a:t> au un impact </a:t>
            </a:r>
            <a:r>
              <a:rPr lang="en-US" sz="1600" dirty="0" err="1">
                <a:latin typeface="Book Antiqua" panose="02040602050305030304" pitchFamily="18" charset="0"/>
              </a:rPr>
              <a:t>asupra</a:t>
            </a:r>
            <a:r>
              <a:rPr lang="en-US" sz="1600" dirty="0">
                <a:latin typeface="Book Antiqua" panose="02040602050305030304" pitchFamily="18" charset="0"/>
              </a:rPr>
              <a:t> </a:t>
            </a:r>
            <a:r>
              <a:rPr lang="en-US" sz="1600" dirty="0" err="1">
                <a:latin typeface="Book Antiqua" panose="02040602050305030304" pitchFamily="18" charset="0"/>
              </a:rPr>
              <a:t>intregii</a:t>
            </a:r>
            <a:r>
              <a:rPr lang="en-US" sz="1600" dirty="0">
                <a:latin typeface="Book Antiqua" panose="02040602050305030304" pitchFamily="18" charset="0"/>
              </a:rPr>
              <a:t> </a:t>
            </a:r>
            <a:r>
              <a:rPr lang="en-US" sz="1600" dirty="0" err="1">
                <a:latin typeface="Book Antiqua" panose="02040602050305030304" pitchFamily="18" charset="0"/>
              </a:rPr>
              <a:t>vieti</a:t>
            </a:r>
            <a:r>
              <a:rPr lang="en-US" sz="1600" dirty="0">
                <a:latin typeface="Book Antiqua" panose="02040602050305030304" pitchFamily="18" charset="0"/>
              </a:rPr>
              <a:t>. </a:t>
            </a:r>
            <a:r>
              <a:rPr lang="en-US" sz="1600" dirty="0" err="1">
                <a:latin typeface="Book Antiqua" panose="02040602050305030304" pitchFamily="18" charset="0"/>
              </a:rPr>
              <a:t>Melancolia</a:t>
            </a:r>
            <a:r>
              <a:rPr lang="en-US" sz="1600" dirty="0">
                <a:latin typeface="Book Antiqua" panose="02040602050305030304" pitchFamily="18" charset="0"/>
              </a:rPr>
              <a:t> se </a:t>
            </a:r>
            <a:r>
              <a:rPr lang="en-US" sz="1600" dirty="0" err="1">
                <a:latin typeface="Book Antiqua" panose="02040602050305030304" pitchFamily="18" charset="0"/>
              </a:rPr>
              <a:t>cuprinde</a:t>
            </a:r>
            <a:r>
              <a:rPr lang="en-US" sz="1600" dirty="0">
                <a:latin typeface="Book Antiqua" panose="02040602050305030304" pitchFamily="18" charset="0"/>
              </a:rPr>
              <a:t> </a:t>
            </a:r>
            <a:r>
              <a:rPr lang="en-US" sz="1600" dirty="0" err="1">
                <a:latin typeface="Book Antiqua" panose="02040602050305030304" pitchFamily="18" charset="0"/>
              </a:rPr>
              <a:t>dintr</a:t>
            </a:r>
            <a:r>
              <a:rPr lang="en-US" sz="1600" dirty="0">
                <a:latin typeface="Book Antiqua" panose="02040602050305030304" pitchFamily="18" charset="0"/>
              </a:rPr>
              <a:t>-o </a:t>
            </a:r>
            <a:r>
              <a:rPr lang="en-US" sz="1600" dirty="0" err="1">
                <a:latin typeface="Book Antiqua" panose="02040602050305030304" pitchFamily="18" charset="0"/>
              </a:rPr>
              <a:t>suita</a:t>
            </a:r>
            <a:r>
              <a:rPr lang="en-US" sz="1600" dirty="0">
                <a:latin typeface="Book Antiqua" panose="02040602050305030304" pitchFamily="18" charset="0"/>
              </a:rPr>
              <a:t> de </a:t>
            </a:r>
            <a:r>
              <a:rPr lang="en-US" sz="1600" dirty="0" err="1">
                <a:latin typeface="Book Antiqua" panose="02040602050305030304" pitchFamily="18" charset="0"/>
              </a:rPr>
              <a:t>oscilatii</a:t>
            </a:r>
            <a:r>
              <a:rPr lang="en-US" sz="1600" dirty="0">
                <a:latin typeface="Book Antiqua" panose="02040602050305030304" pitchFamily="18" charset="0"/>
              </a:rPr>
              <a:t> morale , </a:t>
            </a:r>
            <a:r>
              <a:rPr lang="en-US" sz="1600" dirty="0" err="1">
                <a:latin typeface="Book Antiqua" panose="02040602050305030304" pitchFamily="18" charset="0"/>
              </a:rPr>
              <a:t>dintre</a:t>
            </a:r>
            <a:r>
              <a:rPr lang="en-US" sz="1600" dirty="0">
                <a:latin typeface="Book Antiqua" panose="02040602050305030304" pitchFamily="18" charset="0"/>
              </a:rPr>
              <a:t> care prima </a:t>
            </a:r>
            <a:r>
              <a:rPr lang="en-US" sz="1600" dirty="0" err="1">
                <a:latin typeface="Book Antiqua" panose="02040602050305030304" pitchFamily="18" charset="0"/>
              </a:rPr>
              <a:t>atinge</a:t>
            </a:r>
            <a:r>
              <a:rPr lang="en-US" sz="1600" dirty="0">
                <a:latin typeface="Book Antiqua" panose="02040602050305030304" pitchFamily="18" charset="0"/>
              </a:rPr>
              <a:t> </a:t>
            </a:r>
            <a:r>
              <a:rPr lang="en-US" sz="1600" dirty="0" err="1">
                <a:latin typeface="Book Antiqua" panose="02040602050305030304" pitchFamily="18" charset="0"/>
              </a:rPr>
              <a:t>disperarea</a:t>
            </a:r>
            <a:r>
              <a:rPr lang="en-US" sz="1600" dirty="0">
                <a:latin typeface="Book Antiqua" panose="02040602050305030304" pitchFamily="18" charset="0"/>
              </a:rPr>
              <a:t> </a:t>
            </a:r>
            <a:r>
              <a:rPr lang="en-US" sz="1600" dirty="0" err="1">
                <a:latin typeface="Book Antiqua" panose="02040602050305030304" pitchFamily="18" charset="0"/>
              </a:rPr>
              <a:t>iar</a:t>
            </a:r>
            <a:r>
              <a:rPr lang="en-US" sz="1600" dirty="0">
                <a:latin typeface="Book Antiqua" panose="02040602050305030304" pitchFamily="18" charset="0"/>
              </a:rPr>
              <a:t> ultima </a:t>
            </a:r>
            <a:r>
              <a:rPr lang="en-US" sz="1600" dirty="0" err="1">
                <a:latin typeface="Book Antiqua" panose="02040602050305030304" pitchFamily="18" charset="0"/>
              </a:rPr>
              <a:t>placerea:in</a:t>
            </a:r>
            <a:r>
              <a:rPr lang="en-US" sz="1600" dirty="0">
                <a:latin typeface="Book Antiqua" panose="02040602050305030304" pitchFamily="18" charset="0"/>
              </a:rPr>
              <a:t> </a:t>
            </a:r>
            <a:r>
              <a:rPr lang="en-US" sz="1600" dirty="0" err="1">
                <a:latin typeface="Book Antiqua" panose="02040602050305030304" pitchFamily="18" charset="0"/>
              </a:rPr>
              <a:t>tinerete</a:t>
            </a:r>
            <a:r>
              <a:rPr lang="en-US" sz="1600" dirty="0">
                <a:latin typeface="Book Antiqua" panose="02040602050305030304" pitchFamily="18" charset="0"/>
              </a:rPr>
              <a:t> </a:t>
            </a:r>
            <a:r>
              <a:rPr lang="en-US" sz="1600" dirty="0" err="1">
                <a:latin typeface="Book Antiqua" panose="02040602050305030304" pitchFamily="18" charset="0"/>
              </a:rPr>
              <a:t>ea</a:t>
            </a:r>
            <a:r>
              <a:rPr lang="en-US" sz="1600" dirty="0">
                <a:latin typeface="Book Antiqua" panose="02040602050305030304" pitchFamily="18" charset="0"/>
              </a:rPr>
              <a:t> e </a:t>
            </a:r>
            <a:r>
              <a:rPr lang="en-US" sz="1600" dirty="0" err="1">
                <a:latin typeface="Book Antiqua" panose="02040602050305030304" pitchFamily="18" charset="0"/>
              </a:rPr>
              <a:t>crepusculul</a:t>
            </a:r>
            <a:r>
              <a:rPr lang="en-US" sz="1600" dirty="0">
                <a:latin typeface="Book Antiqua" panose="02040602050305030304" pitchFamily="18" charset="0"/>
              </a:rPr>
              <a:t> </a:t>
            </a:r>
            <a:r>
              <a:rPr lang="en-US" sz="1600" dirty="0" err="1">
                <a:latin typeface="Book Antiqua" panose="02040602050305030304" pitchFamily="18" charset="0"/>
              </a:rPr>
              <a:t>diminetii</a:t>
            </a:r>
            <a:r>
              <a:rPr lang="en-US" sz="1600" dirty="0">
                <a:latin typeface="Book Antiqua" panose="02040602050305030304" pitchFamily="18" charset="0"/>
              </a:rPr>
              <a:t> ; la </a:t>
            </a:r>
            <a:r>
              <a:rPr lang="en-US" sz="1600" dirty="0" err="1">
                <a:latin typeface="Book Antiqua" panose="02040602050305030304" pitchFamily="18" charset="0"/>
              </a:rPr>
              <a:t>batranete</a:t>
            </a:r>
            <a:r>
              <a:rPr lang="en-US" sz="1600" dirty="0">
                <a:latin typeface="Book Antiqua" panose="02040602050305030304" pitchFamily="18" charset="0"/>
              </a:rPr>
              <a:t> , </a:t>
            </a:r>
            <a:r>
              <a:rPr lang="en-US" sz="1600" dirty="0" err="1">
                <a:latin typeface="Book Antiqua" panose="02040602050305030304" pitchFamily="18" charset="0"/>
              </a:rPr>
              <a:t>cel</a:t>
            </a:r>
            <a:r>
              <a:rPr lang="en-US" sz="1600" dirty="0">
                <a:latin typeface="Book Antiqua" panose="02040602050305030304" pitchFamily="18" charset="0"/>
              </a:rPr>
              <a:t> al </a:t>
            </a:r>
            <a:r>
              <a:rPr lang="en-US" sz="1600" dirty="0" err="1">
                <a:latin typeface="Book Antiqua" panose="02040602050305030304" pitchFamily="18" charset="0"/>
              </a:rPr>
              <a:t>serii</a:t>
            </a:r>
            <a:r>
              <a:rPr lang="en-US" sz="1600" dirty="0">
                <a:latin typeface="Book Antiqua" panose="02040602050305030304" pitchFamily="18" charset="0"/>
              </a:rPr>
              <a:t>.''</a:t>
            </a:r>
            <a:r>
              <a:rPr lang="en-US" sz="1600" dirty="0" err="1">
                <a:latin typeface="Book Antiqua" panose="02040602050305030304" pitchFamily="18" charset="0"/>
              </a:rPr>
              <a:t>Iubirea</a:t>
            </a:r>
            <a:r>
              <a:rPr lang="en-US" sz="1600" dirty="0">
                <a:latin typeface="Book Antiqua" panose="02040602050305030304" pitchFamily="18" charset="0"/>
              </a:rPr>
              <a:t> </a:t>
            </a:r>
            <a:r>
              <a:rPr lang="en-US" sz="1600" dirty="0" err="1">
                <a:latin typeface="Book Antiqua" panose="02040602050305030304" pitchFamily="18" charset="0"/>
              </a:rPr>
              <a:t>este</a:t>
            </a:r>
            <a:r>
              <a:rPr lang="en-US" sz="1600" dirty="0">
                <a:latin typeface="Book Antiqua" panose="02040602050305030304" pitchFamily="18" charset="0"/>
              </a:rPr>
              <a:t> </a:t>
            </a:r>
            <a:r>
              <a:rPr lang="en-US" sz="1600" dirty="0" err="1">
                <a:latin typeface="Book Antiqua" panose="02040602050305030304" pitchFamily="18" charset="0"/>
              </a:rPr>
              <a:t>doctrinara</a:t>
            </a:r>
            <a:r>
              <a:rPr lang="ro-RO" sz="1600" dirty="0">
                <a:latin typeface="Book Antiqua" panose="02040602050305030304" pitchFamily="18" charset="0"/>
              </a:rPr>
              <a:t>,</a:t>
            </a:r>
            <a:r>
              <a:rPr lang="en-US" sz="1600" dirty="0">
                <a:latin typeface="Book Antiqua" panose="02040602050305030304" pitchFamily="18" charset="0"/>
              </a:rPr>
              <a:t> </a:t>
            </a:r>
            <a:r>
              <a:rPr lang="en-US" sz="1600" dirty="0" err="1">
                <a:latin typeface="Book Antiqua" panose="02040602050305030304" pitchFamily="18" charset="0"/>
              </a:rPr>
              <a:t>ia</a:t>
            </a:r>
            <a:r>
              <a:rPr lang="en-US" sz="1600" dirty="0">
                <a:latin typeface="Book Antiqua" panose="02040602050305030304" pitchFamily="18" charset="0"/>
              </a:rPr>
              <a:t> </a:t>
            </a:r>
            <a:r>
              <a:rPr lang="en-US" sz="1600" dirty="0" err="1">
                <a:latin typeface="Book Antiqua" panose="02040602050305030304" pitchFamily="18" charset="0"/>
              </a:rPr>
              <a:t>culoarea</a:t>
            </a:r>
            <a:r>
              <a:rPr lang="en-US" sz="1600" dirty="0">
                <a:latin typeface="Book Antiqua" panose="02040602050305030304" pitchFamily="18" charset="0"/>
              </a:rPr>
              <a:t> </a:t>
            </a:r>
            <a:r>
              <a:rPr lang="en-US" sz="1600" dirty="0" err="1">
                <a:latin typeface="Book Antiqua" panose="02040602050305030304" pitchFamily="18" charset="0"/>
              </a:rPr>
              <a:t>fiec</a:t>
            </a:r>
            <a:r>
              <a:rPr lang="ro-RO" sz="1600" dirty="0">
                <a:latin typeface="Book Antiqua" panose="02040602050305030304" pitchFamily="18" charset="0"/>
              </a:rPr>
              <a:t>ă</a:t>
            </a:r>
            <a:r>
              <a:rPr lang="en-US" sz="1600" dirty="0" err="1">
                <a:latin typeface="Book Antiqua" panose="02040602050305030304" pitchFamily="18" charset="0"/>
              </a:rPr>
              <a:t>rui</a:t>
            </a:r>
            <a:r>
              <a:rPr lang="en-US" sz="1600" dirty="0">
                <a:latin typeface="Book Antiqua" panose="02040602050305030304" pitchFamily="18" charset="0"/>
              </a:rPr>
              <a:t> </a:t>
            </a:r>
            <a:r>
              <a:rPr lang="en-US" sz="1600" dirty="0" err="1">
                <a:latin typeface="Book Antiqua" panose="02040602050305030304" pitchFamily="18" charset="0"/>
              </a:rPr>
              <a:t>veac</a:t>
            </a:r>
            <a:r>
              <a:rPr lang="en-US" sz="1600" dirty="0">
                <a:latin typeface="Book Antiqua" panose="02040602050305030304" pitchFamily="18" charset="0"/>
              </a:rPr>
              <a:t>.''</a:t>
            </a:r>
            <a:endParaRPr lang="ro-RO" sz="1600" dirty="0">
              <a:latin typeface="Book Antiqua" panose="02040602050305030304" pitchFamily="18" charset="0"/>
            </a:endParaRPr>
          </a:p>
          <a:p>
            <a:pPr algn="ctr"/>
            <a:r>
              <a:rPr lang="en-US" sz="1600" dirty="0" err="1">
                <a:latin typeface="Book Antiqua" panose="02040602050305030304" pitchFamily="18" charset="0"/>
              </a:rPr>
              <a:t>Eminescu</a:t>
            </a:r>
            <a:r>
              <a:rPr lang="en-US" sz="1600" dirty="0">
                <a:latin typeface="Book Antiqua" panose="02040602050305030304" pitchFamily="18" charset="0"/>
              </a:rPr>
              <a:t> face, </a:t>
            </a:r>
            <a:r>
              <a:rPr lang="ro-RO" sz="1600" dirty="0">
                <a:latin typeface="Book Antiqua" panose="02040602050305030304" pitchFamily="18" charset="0"/>
              </a:rPr>
              <a:t>și</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a:latin typeface="Book Antiqua" panose="02040602050305030304" pitchFamily="18" charset="0"/>
              </a:rPr>
              <a:t>n </a:t>
            </a:r>
            <a:r>
              <a:rPr lang="en-US" sz="1600" dirty="0" err="1">
                <a:latin typeface="Book Antiqua" panose="02040602050305030304" pitchFamily="18" charset="0"/>
              </a:rPr>
              <a:t>acest</a:t>
            </a:r>
            <a:r>
              <a:rPr lang="en-US" sz="1600" dirty="0">
                <a:latin typeface="Book Antiqua" panose="02040602050305030304" pitchFamily="18" charset="0"/>
              </a:rPr>
              <a:t> </a:t>
            </a:r>
            <a:r>
              <a:rPr lang="en-US" sz="1600" dirty="0" err="1">
                <a:latin typeface="Book Antiqua" panose="02040602050305030304" pitchFamily="18" charset="0"/>
              </a:rPr>
              <a:t>domeniu</a:t>
            </a:r>
            <a:r>
              <a:rPr lang="en-US" sz="1600" dirty="0">
                <a:latin typeface="Book Antiqua" panose="02040602050305030304" pitchFamily="18" charset="0"/>
              </a:rPr>
              <a:t>, o </a:t>
            </a:r>
            <a:r>
              <a:rPr lang="en-US" sz="1600" dirty="0" err="1">
                <a:latin typeface="Book Antiqua" panose="02040602050305030304" pitchFamily="18" charset="0"/>
              </a:rPr>
              <a:t>cotitur</a:t>
            </a:r>
            <a:r>
              <a:rPr lang="ro-RO" sz="1600" dirty="0">
                <a:latin typeface="Book Antiqua" panose="02040602050305030304" pitchFamily="18" charset="0"/>
              </a:rPr>
              <a:t>ă</a:t>
            </a:r>
            <a:r>
              <a:rPr lang="en-US" sz="1600" dirty="0">
                <a:latin typeface="Book Antiqua" panose="02040602050305030304" pitchFamily="18" charset="0"/>
              </a:rPr>
              <a:t>. Erotica </a:t>
            </a:r>
            <a:r>
              <a:rPr lang="en-US" sz="1600" dirty="0" err="1">
                <a:latin typeface="Book Antiqua" panose="02040602050305030304" pitchFamily="18" charset="0"/>
              </a:rPr>
              <a:t>sa</a:t>
            </a:r>
            <a:r>
              <a:rPr lang="en-US" sz="1600" dirty="0">
                <a:latin typeface="Book Antiqua" panose="02040602050305030304" pitchFamily="18" charset="0"/>
              </a:rPr>
              <a:t> </a:t>
            </a:r>
            <a:r>
              <a:rPr lang="en-US" sz="1600" dirty="0" err="1">
                <a:latin typeface="Book Antiqua" panose="02040602050305030304" pitchFamily="18" charset="0"/>
              </a:rPr>
              <a:t>este</a:t>
            </a:r>
            <a:r>
              <a:rPr lang="en-US" sz="1600" dirty="0">
                <a:latin typeface="Book Antiqua" panose="02040602050305030304" pitchFamily="18" charset="0"/>
              </a:rPr>
              <a:t> de o </a:t>
            </a:r>
            <a:r>
              <a:rPr lang="en-US" sz="1600" dirty="0" err="1">
                <a:latin typeface="Book Antiqua" panose="02040602050305030304" pitchFamily="18" charset="0"/>
              </a:rPr>
              <a:t>sinceritate</a:t>
            </a:r>
            <a:r>
              <a:rPr lang="en-US" sz="1600" dirty="0">
                <a:latin typeface="Book Antiqua" panose="02040602050305030304" pitchFamily="18" charset="0"/>
              </a:rPr>
              <a:t> </a:t>
            </a:r>
            <a:r>
              <a:rPr lang="en-US" sz="1600" dirty="0" err="1">
                <a:latin typeface="Book Antiqua" panose="02040602050305030304" pitchFamily="18" charset="0"/>
              </a:rPr>
              <a:t>totala</a:t>
            </a:r>
            <a:r>
              <a:rPr lang="en-US" sz="1600" dirty="0">
                <a:latin typeface="Book Antiqua" panose="02040602050305030304" pitchFamily="18" charset="0"/>
              </a:rPr>
              <a:t>, cu </a:t>
            </a:r>
            <a:r>
              <a:rPr lang="en-US" sz="1600" dirty="0" err="1">
                <a:latin typeface="Book Antiqua" panose="02040602050305030304" pitchFamily="18" charset="0"/>
              </a:rPr>
              <a:t>tr</a:t>
            </a:r>
            <a:r>
              <a:rPr lang="ro-RO" sz="1600" dirty="0">
                <a:latin typeface="Book Antiqua" panose="02040602050305030304" pitchFamily="18" charset="0"/>
              </a:rPr>
              <a:t>ă</a:t>
            </a:r>
            <a:r>
              <a:rPr lang="en-US" sz="1600" dirty="0" err="1">
                <a:latin typeface="Book Antiqua" panose="02040602050305030304" pitchFamily="18" charset="0"/>
              </a:rPr>
              <a:t>iri</a:t>
            </a:r>
            <a:r>
              <a:rPr lang="en-US" sz="1600" dirty="0">
                <a:latin typeface="Book Antiqua" panose="02040602050305030304" pitchFamily="18" charset="0"/>
              </a:rPr>
              <a:t> </a:t>
            </a:r>
            <a:r>
              <a:rPr lang="ro-RO" sz="1600" dirty="0" err="1">
                <a:latin typeface="Book Antiqua" panose="02040602050305030304" pitchFamily="18" charset="0"/>
              </a:rPr>
              <a:t>ș</a:t>
            </a:r>
            <a:r>
              <a:rPr lang="en-US" sz="1600" dirty="0" err="1">
                <a:latin typeface="Book Antiqua" panose="02040602050305030304" pitchFamily="18" charset="0"/>
              </a:rPr>
              <a:t>i</a:t>
            </a:r>
            <a:r>
              <a:rPr lang="en-US" sz="1600" dirty="0">
                <a:latin typeface="Book Antiqua" panose="02040602050305030304" pitchFamily="18" charset="0"/>
              </a:rPr>
              <a:t> </a:t>
            </a:r>
            <a:r>
              <a:rPr lang="en-US" sz="1600" dirty="0" err="1">
                <a:latin typeface="Book Antiqua" panose="02040602050305030304" pitchFamily="18" charset="0"/>
              </a:rPr>
              <a:t>arderi</a:t>
            </a:r>
            <a:r>
              <a:rPr lang="en-US" sz="1600" dirty="0">
                <a:latin typeface="Book Antiqua" panose="02040602050305030304" pitchFamily="18" charset="0"/>
              </a:rPr>
              <a:t> intense </a:t>
            </a:r>
            <a:r>
              <a:rPr lang="en-US" sz="1600" dirty="0" err="1">
                <a:latin typeface="Book Antiqua" panose="02040602050305030304" pitchFamily="18" charset="0"/>
              </a:rPr>
              <a:t>pe</a:t>
            </a:r>
            <a:r>
              <a:rPr lang="en-US" sz="1600" dirty="0">
                <a:latin typeface="Book Antiqua" panose="02040602050305030304" pitchFamily="18" charset="0"/>
              </a:rPr>
              <a:t> </a:t>
            </a:r>
            <a:r>
              <a:rPr lang="en-US" sz="1600" dirty="0" err="1">
                <a:latin typeface="Book Antiqua" panose="02040602050305030304" pitchFamily="18" charset="0"/>
              </a:rPr>
              <a:t>rugul</a:t>
            </a:r>
            <a:r>
              <a:rPr lang="en-US" sz="1600" dirty="0">
                <a:latin typeface="Book Antiqua" panose="02040602050305030304" pitchFamily="18" charset="0"/>
              </a:rPr>
              <a:t> </a:t>
            </a:r>
            <a:r>
              <a:rPr lang="en-US" sz="1600" dirty="0" err="1">
                <a:latin typeface="Book Antiqua" panose="02040602050305030304" pitchFamily="18" charset="0"/>
              </a:rPr>
              <a:t>dragostei</a:t>
            </a:r>
            <a:r>
              <a:rPr lang="en-US" sz="1600" dirty="0">
                <a:latin typeface="Book Antiqua" panose="02040602050305030304" pitchFamily="18" charset="0"/>
              </a:rPr>
              <a:t> </a:t>
            </a:r>
            <a:r>
              <a:rPr lang="en-US" sz="1600" dirty="0" err="1">
                <a:latin typeface="Book Antiqua" panose="02040602050305030304" pitchFamily="18" charset="0"/>
              </a:rPr>
              <a:t>este</a:t>
            </a:r>
            <a:r>
              <a:rPr lang="en-US" sz="1600" dirty="0">
                <a:latin typeface="Book Antiqua" panose="02040602050305030304" pitchFamily="18" charset="0"/>
              </a:rPr>
              <a:t> </a:t>
            </a:r>
            <a:r>
              <a:rPr lang="en-US" sz="1600" dirty="0" err="1">
                <a:latin typeface="Book Antiqua" panose="02040602050305030304" pitchFamily="18" charset="0"/>
              </a:rPr>
              <a:t>durabila</a:t>
            </a:r>
            <a:r>
              <a:rPr lang="en-US" sz="1600" dirty="0">
                <a:latin typeface="Book Antiqua" panose="02040602050305030304" pitchFamily="18" charset="0"/>
              </a:rPr>
              <a:t> </a:t>
            </a:r>
            <a:r>
              <a:rPr lang="ro-RO" sz="1600" dirty="0">
                <a:latin typeface="Book Antiqua" panose="02040602050305030304" pitchFamily="18" charset="0"/>
              </a:rPr>
              <a:t>și</a:t>
            </a:r>
            <a:r>
              <a:rPr lang="en-US" sz="1600" dirty="0">
                <a:latin typeface="Book Antiqua" panose="02040602050305030304" pitchFamily="18" charset="0"/>
              </a:rPr>
              <a:t> constant</a:t>
            </a:r>
            <a:r>
              <a:rPr lang="ro-RO" sz="1600" dirty="0">
                <a:latin typeface="Book Antiqua" panose="02040602050305030304" pitchFamily="18" charset="0"/>
              </a:rPr>
              <a:t>ă,</a:t>
            </a:r>
            <a:r>
              <a:rPr lang="en-US" sz="1600" dirty="0">
                <a:latin typeface="Book Antiqua" panose="02040602050305030304" pitchFamily="18" charset="0"/>
              </a:rPr>
              <a:t> “</a:t>
            </a:r>
            <a:r>
              <a:rPr lang="ro-RO" sz="1600" dirty="0">
                <a:latin typeface="Book Antiqua" panose="02040602050305030304" pitchFamily="18" charset="0"/>
              </a:rPr>
              <a:t>E</a:t>
            </a:r>
            <a:r>
              <a:rPr lang="en-US" sz="1600" dirty="0" err="1">
                <a:latin typeface="Book Antiqua" panose="02040602050305030304" pitchFamily="18" charset="0"/>
              </a:rPr>
              <a:t>ste</a:t>
            </a:r>
            <a:r>
              <a:rPr lang="en-US" sz="1600" dirty="0">
                <a:latin typeface="Book Antiqua" panose="02040602050305030304" pitchFamily="18" charset="0"/>
              </a:rPr>
              <a:t> o </a:t>
            </a:r>
            <a:r>
              <a:rPr lang="en-US" sz="1600" dirty="0" err="1">
                <a:latin typeface="Book Antiqua" panose="02040602050305030304" pitchFamily="18" charset="0"/>
              </a:rPr>
              <a:t>dominanta</a:t>
            </a:r>
            <a:r>
              <a:rPr lang="en-US" sz="1600" dirty="0">
                <a:latin typeface="Book Antiqua" panose="02040602050305030304" pitchFamily="18" charset="0"/>
              </a:rPr>
              <a:t> a </a:t>
            </a:r>
            <a:r>
              <a:rPr lang="en-US" sz="1600" dirty="0" err="1">
                <a:latin typeface="Book Antiqua" panose="02040602050305030304" pitchFamily="18" charset="0"/>
              </a:rPr>
              <a:t>existentei</a:t>
            </a:r>
            <a:r>
              <a:rPr lang="en-US" sz="1600" dirty="0">
                <a:latin typeface="Book Antiqua" panose="02040602050305030304" pitchFamily="18" charset="0"/>
              </a:rPr>
              <a:t>, un mod de a </a:t>
            </a:r>
            <a:r>
              <a:rPr lang="en-US" sz="1600" dirty="0" err="1">
                <a:latin typeface="Book Antiqua" panose="02040602050305030304" pitchFamily="18" charset="0"/>
              </a:rPr>
              <a:t>privi</a:t>
            </a:r>
            <a:r>
              <a:rPr lang="en-US" sz="1600" dirty="0">
                <a:latin typeface="Book Antiqua" panose="02040602050305030304" pitchFamily="18" charset="0"/>
              </a:rPr>
              <a:t> </a:t>
            </a:r>
            <a:r>
              <a:rPr lang="en-US" sz="1600" dirty="0" err="1">
                <a:latin typeface="Book Antiqua" panose="02040602050305030304" pitchFamily="18" charset="0"/>
              </a:rPr>
              <a:t>si</a:t>
            </a:r>
            <a:r>
              <a:rPr lang="en-US" sz="1600" dirty="0">
                <a:latin typeface="Book Antiqua" panose="02040602050305030304" pitchFamily="18" charset="0"/>
              </a:rPr>
              <a:t> de a </a:t>
            </a:r>
            <a:r>
              <a:rPr lang="en-US" sz="1600" dirty="0" err="1">
                <a:latin typeface="Book Antiqua" panose="02040602050305030304" pitchFamily="18" charset="0"/>
              </a:rPr>
              <a:t>explic</a:t>
            </a:r>
            <a:r>
              <a:rPr lang="ro-RO" sz="1600" dirty="0">
                <a:latin typeface="Book Antiqua" panose="02040602050305030304" pitchFamily="18" charset="0"/>
              </a:rPr>
              <a:t>ă</a:t>
            </a:r>
            <a:r>
              <a:rPr lang="en-US" sz="1600" dirty="0">
                <a:latin typeface="Book Antiqua" panose="02040602050305030304" pitchFamily="18" charset="0"/>
              </a:rPr>
              <a:t> vi</a:t>
            </a:r>
            <a:r>
              <a:rPr lang="ro-RO" sz="1600" dirty="0">
                <a:latin typeface="Book Antiqua" panose="02040602050305030304" pitchFamily="18" charset="0"/>
              </a:rPr>
              <a:t>aț</a:t>
            </a:r>
            <a:r>
              <a:rPr lang="en-US" sz="1600" dirty="0">
                <a:latin typeface="Book Antiqua" panose="02040602050305030304" pitchFamily="18" charset="0"/>
              </a:rPr>
              <a:t>a</a:t>
            </a:r>
            <a:r>
              <a:rPr lang="ro-RO" sz="1600" dirty="0">
                <a:latin typeface="Book Antiqua" panose="02040602050305030304" pitchFamily="18" charset="0"/>
              </a:rPr>
              <a:t>. </a:t>
            </a:r>
            <a:r>
              <a:rPr lang="en-US" sz="1600" dirty="0" err="1">
                <a:latin typeface="Book Antiqua" panose="02040602050305030304" pitchFamily="18" charset="0"/>
              </a:rPr>
              <a:t>Erosul</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err="1">
                <a:latin typeface="Book Antiqua" panose="02040602050305030304" pitchFamily="18" charset="0"/>
              </a:rPr>
              <a:t>nseamn</a:t>
            </a:r>
            <a:r>
              <a:rPr lang="ro-RO" sz="1600" dirty="0">
                <a:latin typeface="Book Antiqua" panose="02040602050305030304" pitchFamily="18" charset="0"/>
              </a:rPr>
              <a:t>ă</a:t>
            </a:r>
            <a:r>
              <a:rPr lang="en-US" sz="1600" dirty="0">
                <a:latin typeface="Book Antiqua" panose="02040602050305030304" pitchFamily="18" charset="0"/>
              </a:rPr>
              <a:t> </a:t>
            </a:r>
            <a:r>
              <a:rPr lang="en-US" sz="1600" dirty="0" err="1">
                <a:latin typeface="Book Antiqua" panose="02040602050305030304" pitchFamily="18" charset="0"/>
              </a:rPr>
              <a:t>iubire</a:t>
            </a:r>
            <a:r>
              <a:rPr lang="ro-RO" sz="1600" dirty="0">
                <a:latin typeface="Book Antiqua" panose="02040602050305030304" pitchFamily="18" charset="0"/>
              </a:rPr>
              <a:t>,</a:t>
            </a:r>
            <a:r>
              <a:rPr lang="en-US" sz="1600" dirty="0">
                <a:latin typeface="Book Antiqua" panose="02040602050305030304" pitchFamily="18" charset="0"/>
              </a:rPr>
              <a:t> </a:t>
            </a:r>
            <a:r>
              <a:rPr lang="en-US" sz="1600" dirty="0" err="1">
                <a:latin typeface="Book Antiqua" panose="02040602050305030304" pitchFamily="18" charset="0"/>
              </a:rPr>
              <a:t>pasiune</a:t>
            </a:r>
            <a:r>
              <a:rPr lang="en-US" sz="1600" dirty="0">
                <a:latin typeface="Book Antiqua" panose="02040602050305030304" pitchFamily="18" charset="0"/>
              </a:rPr>
              <a:t>, </a:t>
            </a:r>
            <a:r>
              <a:rPr lang="en-US" sz="1600" dirty="0" err="1">
                <a:latin typeface="Book Antiqua" panose="02040602050305030304" pitchFamily="18" charset="0"/>
              </a:rPr>
              <a:t>spre</a:t>
            </a:r>
            <a:r>
              <a:rPr lang="en-US" sz="1600" dirty="0">
                <a:latin typeface="Book Antiqua" panose="02040602050305030304" pitchFamily="18" charset="0"/>
              </a:rPr>
              <a:t> </a:t>
            </a:r>
            <a:r>
              <a:rPr lang="en-US" sz="1600" dirty="0" err="1">
                <a:latin typeface="Book Antiqua" panose="02040602050305030304" pitchFamily="18" charset="0"/>
              </a:rPr>
              <a:t>deosebire</a:t>
            </a:r>
            <a:r>
              <a:rPr lang="en-US" sz="1600" dirty="0">
                <a:latin typeface="Book Antiqua" panose="02040602050305030304" pitchFamily="18" charset="0"/>
              </a:rPr>
              <a:t> de </a:t>
            </a:r>
            <a:r>
              <a:rPr lang="en-US" sz="1600" dirty="0" err="1">
                <a:latin typeface="Book Antiqua" panose="02040602050305030304" pitchFamily="18" charset="0"/>
              </a:rPr>
              <a:t>termenul</a:t>
            </a:r>
            <a:r>
              <a:rPr lang="en-US" sz="1600" dirty="0">
                <a:latin typeface="Book Antiqua" panose="02040602050305030304" pitchFamily="18" charset="0"/>
              </a:rPr>
              <a:t> ''agape'', care define</a:t>
            </a:r>
            <a:r>
              <a:rPr lang="ro-RO" sz="1600" dirty="0">
                <a:latin typeface="Book Antiqua" panose="02040602050305030304" pitchFamily="18" charset="0"/>
              </a:rPr>
              <a:t>ș</a:t>
            </a:r>
            <a:r>
              <a:rPr lang="en-US" sz="1600" dirty="0" err="1">
                <a:latin typeface="Book Antiqua" panose="02040602050305030304" pitchFamily="18" charset="0"/>
              </a:rPr>
              <a:t>te</a:t>
            </a:r>
            <a:r>
              <a:rPr lang="en-US" sz="1600" dirty="0">
                <a:latin typeface="Book Antiqua" panose="02040602050305030304" pitchFamily="18" charset="0"/>
              </a:rPr>
              <a:t> o </a:t>
            </a:r>
            <a:r>
              <a:rPr lang="en-US" sz="1600" dirty="0" err="1">
                <a:latin typeface="Book Antiqua" panose="02040602050305030304" pitchFamily="18" charset="0"/>
              </a:rPr>
              <a:t>iubire</a:t>
            </a:r>
            <a:r>
              <a:rPr lang="en-US" sz="1600" dirty="0">
                <a:latin typeface="Book Antiqua" panose="02040602050305030304" pitchFamily="18" charset="0"/>
              </a:rPr>
              <a:t> </a:t>
            </a:r>
            <a:r>
              <a:rPr lang="ro-RO" sz="1600" dirty="0">
                <a:latin typeface="Book Antiqua" panose="02040602050305030304" pitchFamily="18" charset="0"/>
              </a:rPr>
              <a:t>î</a:t>
            </a:r>
            <a:r>
              <a:rPr lang="en-US" sz="1600" dirty="0" err="1">
                <a:latin typeface="Book Antiqua" panose="02040602050305030304" pitchFamily="18" charset="0"/>
              </a:rPr>
              <a:t>mplinit</a:t>
            </a:r>
            <a:r>
              <a:rPr lang="ro-RO" sz="1600" dirty="0">
                <a:latin typeface="Book Antiqua" panose="02040602050305030304" pitchFamily="18" charset="0"/>
              </a:rPr>
              <a:t>ă</a:t>
            </a:r>
            <a:r>
              <a:rPr lang="en-US" sz="1600" dirty="0">
                <a:latin typeface="Book Antiqua" panose="02040602050305030304" pitchFamily="18" charset="0"/>
              </a:rPr>
              <a:t>.</a:t>
            </a:r>
            <a:endParaRPr lang="ru-RU" sz="1600" dirty="0">
              <a:latin typeface="Book Antiqua" panose="02040602050305030304" pitchFamily="18" charset="0"/>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2923" t="17614" r="14264" b="20023"/>
          <a:stretch/>
        </p:blipFill>
        <p:spPr>
          <a:xfrm>
            <a:off x="5898986" y="315055"/>
            <a:ext cx="1666507" cy="1427335"/>
          </a:xfrm>
          <a:prstGeom prst="rect">
            <a:avLst/>
          </a:prstGeom>
        </p:spPr>
      </p:pic>
      <p:sp>
        <p:nvSpPr>
          <p:cNvPr id="8" name="TextBox 7"/>
          <p:cNvSpPr txBox="1"/>
          <p:nvPr/>
        </p:nvSpPr>
        <p:spPr>
          <a:xfrm>
            <a:off x="4716015" y="2024243"/>
            <a:ext cx="4032448" cy="4524315"/>
          </a:xfrm>
          <a:prstGeom prst="rect">
            <a:avLst/>
          </a:prstGeom>
          <a:noFill/>
        </p:spPr>
        <p:txBody>
          <a:bodyPr wrap="square" rtlCol="0">
            <a:spAutoFit/>
          </a:bodyPr>
          <a:lstStyle/>
          <a:p>
            <a:pPr algn="ctr"/>
            <a:r>
              <a:rPr lang="ro-RO" sz="1600" dirty="0">
                <a:latin typeface="Book Antiqua" panose="02040602050305030304" pitchFamily="18" charset="0"/>
              </a:rPr>
              <a:t>Se remarcă astfel ca marii scriitori ai literaturii au abordat tema iubirii din diferite unghiuri cu rezultate de o imensă importanță pentru literatura autohtonă. Faptul că iubirea i-a atras dintotdeauna pe autorii unor opere de mare sau mică amploare este natural, căci iubirea este poate cea mai vasta sursă de inspirație prin faptul că este o experiență unică pentru fiecare în parte și poate fi privită sub nenumărate aspecte. Și în folclor iubirea este o tema fundamentală și poporul a creat o categorie estetică caracteristica ei: </a:t>
            </a:r>
            <a:r>
              <a:rPr lang="ro-RO" sz="1600" i="1" dirty="0">
                <a:latin typeface="Book Antiqua" panose="02040602050305030304" pitchFamily="18" charset="0"/>
              </a:rPr>
              <a:t>Doina</a:t>
            </a:r>
            <a:r>
              <a:rPr lang="ro-RO" sz="1600" dirty="0">
                <a:latin typeface="Book Antiqua" panose="02040602050305030304" pitchFamily="18" charset="0"/>
              </a:rPr>
              <a:t>. </a:t>
            </a:r>
            <a:r>
              <a:rPr lang="ro-RO" sz="1600" i="1" dirty="0">
                <a:latin typeface="Book Antiqua" panose="02040602050305030304" pitchFamily="18" charset="0"/>
              </a:rPr>
              <a:t>Doina</a:t>
            </a:r>
            <a:r>
              <a:rPr lang="ro-RO" sz="1600" dirty="0">
                <a:latin typeface="Book Antiqua" panose="02040602050305030304" pitchFamily="18" charset="0"/>
              </a:rPr>
              <a:t>, fie de jale, fie de dor, exprima profunzimea sentimentului de dragoste, puritatea și suferința pe care acesta o poate provoca.</a:t>
            </a:r>
          </a:p>
          <a:p>
            <a:pPr algn="ctr"/>
            <a:endParaRPr lang="ru-RU" sz="1600" dirty="0">
              <a:latin typeface="Book Antiqua" panose="02040602050305030304" pitchFamily="18" charset="0"/>
            </a:endParaRPr>
          </a:p>
        </p:txBody>
      </p:sp>
    </p:spTree>
    <p:extLst>
      <p:ext uri="{BB962C8B-B14F-4D97-AF65-F5344CB8AC3E}">
        <p14:creationId xmlns:p14="http://schemas.microsoft.com/office/powerpoint/2010/main" val="26633799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6">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0" dur="10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hlinkClick r:id="rId3"/>
          </p:cNvPr>
          <p:cNvSpPr/>
          <p:nvPr/>
        </p:nvSpPr>
        <p:spPr>
          <a:xfrm>
            <a:off x="251520" y="272165"/>
            <a:ext cx="8640960"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L0qoQEY0tq8"/>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1725723" y="1532714"/>
            <a:ext cx="5654589" cy="3767279"/>
          </a:xfrm>
          <a:prstGeom prst="rect">
            <a:avLst/>
          </a:prstGeom>
          <a:ln>
            <a:noFill/>
          </a:ln>
          <a:effectLst>
            <a:outerShdw blurRad="190500" algn="tl" rotWithShape="0">
              <a:srgbClr val="000000">
                <a:alpha val="70000"/>
              </a:srgbClr>
            </a:outerShdw>
          </a:effectLst>
        </p:spPr>
      </p:pic>
      <p:sp>
        <p:nvSpPr>
          <p:cNvPr id="5" name="TextBox 4"/>
          <p:cNvSpPr txBox="1"/>
          <p:nvPr/>
        </p:nvSpPr>
        <p:spPr>
          <a:xfrm>
            <a:off x="1418591" y="732494"/>
            <a:ext cx="6336704"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Octavian Paler “</a:t>
            </a:r>
            <a:r>
              <a:rPr lang="en-US" sz="2000" i="1" dirty="0" err="1">
                <a:latin typeface="Times New Roman" panose="02020603050405020304" pitchFamily="18" charset="0"/>
                <a:cs typeface="Times New Roman" panose="02020603050405020304" pitchFamily="18" charset="0"/>
              </a:rPr>
              <a:t>Despre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dragoste</a:t>
            </a:r>
            <a:r>
              <a:rPr lang="en-US" sz="2000" i="1" dirty="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32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580384" y="260648"/>
            <a:ext cx="4312096"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 name="TextBox 3"/>
          <p:cNvSpPr txBox="1"/>
          <p:nvPr/>
        </p:nvSpPr>
        <p:spPr>
          <a:xfrm>
            <a:off x="539552" y="476672"/>
            <a:ext cx="3528392" cy="646331"/>
          </a:xfrm>
          <a:prstGeom prst="rect">
            <a:avLst/>
          </a:prstGeom>
          <a:noFill/>
        </p:spPr>
        <p:txBody>
          <a:bodyPr wrap="square" rtlCol="0">
            <a:spAutoFit/>
          </a:bodyPr>
          <a:lstStyle/>
          <a:p>
            <a:pPr algn="ctr"/>
            <a:r>
              <a:rPr lang="ro-RO" dirty="0">
                <a:latin typeface="Algerian" panose="04020705040A02060702" pitchFamily="82" charset="0"/>
              </a:rPr>
              <a:t>Ungherasul creativ al grupei</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38622"/>
            <a:ext cx="2562853" cy="232058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929" y="5077459"/>
            <a:ext cx="1235645" cy="1447885"/>
          </a:xfrm>
          <a:prstGeom prst="rect">
            <a:avLst/>
          </a:prstGeom>
        </p:spPr>
      </p:pic>
      <p:sp>
        <p:nvSpPr>
          <p:cNvPr id="7" name="TextBox 6"/>
          <p:cNvSpPr txBox="1"/>
          <p:nvPr/>
        </p:nvSpPr>
        <p:spPr>
          <a:xfrm>
            <a:off x="534616" y="1188912"/>
            <a:ext cx="3528392" cy="3385542"/>
          </a:xfrm>
          <a:prstGeom prst="rect">
            <a:avLst/>
          </a:prstGeom>
          <a:noFill/>
        </p:spPr>
        <p:txBody>
          <a:bodyPr wrap="square" rtlCol="0">
            <a:spAutoFit/>
          </a:bodyPr>
          <a:lstStyle/>
          <a:p>
            <a:pPr algn="ctr"/>
            <a:r>
              <a:rPr lang="ro-RO" sz="1600" i="1" dirty="0">
                <a:latin typeface="Times New Roman" panose="02020603050405020304" pitchFamily="18" charset="0"/>
                <a:cs typeface="Times New Roman" panose="02020603050405020304" pitchFamily="18" charset="0"/>
              </a:rPr>
              <a:t>Fără tine viața mea nu are sens</a:t>
            </a:r>
          </a:p>
          <a:p>
            <a:pPr algn="ctr"/>
            <a:r>
              <a:rPr lang="ro-RO" sz="1600" i="1" dirty="0">
                <a:latin typeface="Times New Roman" panose="02020603050405020304" pitchFamily="18" charset="0"/>
                <a:cs typeface="Times New Roman" panose="02020603050405020304" pitchFamily="18" charset="0"/>
              </a:rPr>
              <a:t>Tu ești cuvântul meu de interes</a:t>
            </a:r>
          </a:p>
          <a:p>
            <a:pPr algn="ctr"/>
            <a:r>
              <a:rPr lang="ro-RO" sz="1600" i="1" dirty="0">
                <a:latin typeface="Times New Roman" panose="02020603050405020304" pitchFamily="18" charset="0"/>
                <a:cs typeface="Times New Roman" panose="02020603050405020304" pitchFamily="18" charset="0"/>
              </a:rPr>
              <a:t>Privirea ta m</a:t>
            </a:r>
            <a:r>
              <a:rPr lang="ru-RU"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a cucerit </a:t>
            </a:r>
          </a:p>
          <a:p>
            <a:pPr algn="ctr"/>
            <a:r>
              <a:rPr lang="ro-RO" sz="1600" i="1" dirty="0">
                <a:latin typeface="Times New Roman" panose="02020603050405020304" pitchFamily="18" charset="0"/>
                <a:cs typeface="Times New Roman" panose="02020603050405020304" pitchFamily="18" charset="0"/>
              </a:rPr>
              <a:t>Când te-am văzut</a:t>
            </a:r>
          </a:p>
          <a:p>
            <a:pPr algn="ctr"/>
            <a:r>
              <a:rPr lang="ro-RO" sz="1600" i="1" dirty="0">
                <a:latin typeface="Times New Roman" panose="02020603050405020304" pitchFamily="18" charset="0"/>
                <a:cs typeface="Times New Roman" panose="02020603050405020304" pitchFamily="18" charset="0"/>
              </a:rPr>
              <a:t>Eu m-am îndrăgostit</a:t>
            </a:r>
          </a:p>
          <a:p>
            <a:pPr algn="ctr"/>
            <a:r>
              <a:rPr lang="ro-RO" sz="1600" i="1" dirty="0">
                <a:latin typeface="Times New Roman" panose="02020603050405020304" pitchFamily="18" charset="0"/>
                <a:cs typeface="Times New Roman" panose="02020603050405020304" pitchFamily="18" charset="0"/>
              </a:rPr>
              <a:t>Ochii tăi m-au îmbătat</a:t>
            </a:r>
          </a:p>
          <a:p>
            <a:pPr algn="ctr"/>
            <a:r>
              <a:rPr lang="ro-RO" sz="1600" i="1" dirty="0">
                <a:latin typeface="Times New Roman" panose="02020603050405020304" pitchFamily="18" charset="0"/>
                <a:cs typeface="Times New Roman" panose="02020603050405020304" pitchFamily="18" charset="0"/>
              </a:rPr>
              <a:t>Buzele tale m-au sărutat</a:t>
            </a:r>
          </a:p>
          <a:p>
            <a:pPr algn="ctr"/>
            <a:r>
              <a:rPr lang="ro-RO" sz="1600" i="1" dirty="0">
                <a:latin typeface="Times New Roman" panose="02020603050405020304" pitchFamily="18" charset="0"/>
                <a:cs typeface="Times New Roman" panose="02020603050405020304" pitchFamily="18" charset="0"/>
              </a:rPr>
              <a:t>Te iubesc atât de mult</a:t>
            </a:r>
          </a:p>
          <a:p>
            <a:pPr algn="ctr"/>
            <a:r>
              <a:rPr lang="ro-RO" sz="1600" i="1" dirty="0">
                <a:latin typeface="Times New Roman" panose="02020603050405020304" pitchFamily="18" charset="0"/>
                <a:cs typeface="Times New Roman" panose="02020603050405020304" pitchFamily="18" charset="0"/>
              </a:rPr>
              <a:t>Mi-e dor de tine</a:t>
            </a:r>
          </a:p>
          <a:p>
            <a:pPr algn="ctr"/>
            <a:r>
              <a:rPr lang="ro-RO" sz="1600" i="1" dirty="0">
                <a:latin typeface="Times New Roman" panose="02020603050405020304" pitchFamily="18" charset="0"/>
                <a:cs typeface="Times New Roman" panose="02020603050405020304" pitchFamily="18" charset="0"/>
              </a:rPr>
              <a:t>De tine niciodată nu o să uit</a:t>
            </a:r>
          </a:p>
          <a:p>
            <a:pPr algn="ctr"/>
            <a:r>
              <a:rPr lang="ro-RO" sz="1600" i="1" dirty="0">
                <a:latin typeface="Times New Roman" panose="02020603050405020304" pitchFamily="18" charset="0"/>
                <a:cs typeface="Times New Roman" panose="02020603050405020304" pitchFamily="18" charset="0"/>
              </a:rPr>
              <a:t>Îți ofer inima din mine</a:t>
            </a:r>
          </a:p>
          <a:p>
            <a:pPr algn="ctr"/>
            <a:r>
              <a:rPr lang="ro-RO" sz="1600" i="1" dirty="0">
                <a:latin typeface="Times New Roman" panose="02020603050405020304" pitchFamily="18" charset="0"/>
                <a:cs typeface="Times New Roman" panose="02020603050405020304" pitchFamily="18" charset="0"/>
              </a:rPr>
              <a:t>Te iubesc și mereu și te voi iubi</a:t>
            </a:r>
          </a:p>
          <a:p>
            <a:pPr algn="ctr"/>
            <a:r>
              <a:rPr lang="ro-RO" sz="1600" i="1" dirty="0">
                <a:latin typeface="Times New Roman" panose="02020603050405020304" pitchFamily="18" charset="0"/>
                <a:cs typeface="Times New Roman" panose="02020603050405020304" pitchFamily="18" charset="0"/>
              </a:rPr>
              <a:t>În inima mea mereu tu vei fi!</a:t>
            </a:r>
            <a:endParaRPr lang="ru-RU" sz="16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83768" y="4405177"/>
            <a:ext cx="1944216" cy="338554"/>
          </a:xfrm>
          <a:prstGeom prst="rect">
            <a:avLst/>
          </a:prstGeom>
          <a:noFill/>
        </p:spPr>
        <p:txBody>
          <a:bodyPr wrap="square" rtlCol="0">
            <a:spAutoFit/>
          </a:bodyPr>
          <a:lstStyle/>
          <a:p>
            <a:r>
              <a:rPr lang="ro-RO" sz="1600" i="1" dirty="0">
                <a:latin typeface="Times New Roman" panose="02020603050405020304" pitchFamily="18" charset="0"/>
                <a:cs typeface="Times New Roman" panose="02020603050405020304" pitchFamily="18" charset="0"/>
              </a:rPr>
              <a:t>   Iacub Andreea</a:t>
            </a:r>
            <a:endParaRPr lang="ru-RU" sz="16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92216" y="2712406"/>
            <a:ext cx="3888432" cy="3385542"/>
          </a:xfrm>
          <a:prstGeom prst="rect">
            <a:avLst/>
          </a:prstGeom>
          <a:noFill/>
        </p:spPr>
        <p:txBody>
          <a:bodyPr wrap="square" rtlCol="0">
            <a:spAutoFit/>
          </a:bodyPr>
          <a:lstStyle/>
          <a:p>
            <a:pPr algn="ctr"/>
            <a:r>
              <a:rPr lang="ro-RO" sz="1600" i="1" dirty="0">
                <a:latin typeface="Times New Roman" panose="02020603050405020304" pitchFamily="18" charset="0"/>
                <a:cs typeface="Times New Roman" panose="02020603050405020304" pitchFamily="18" charset="0"/>
              </a:rPr>
              <a:t>Dacă eu nu iubesc</a:t>
            </a:r>
          </a:p>
          <a:p>
            <a:pPr algn="ctr"/>
            <a:r>
              <a:rPr lang="ro-RO" sz="1600" i="1" dirty="0">
                <a:latin typeface="Times New Roman" panose="02020603050405020304" pitchFamily="18" charset="0"/>
                <a:cs typeface="Times New Roman" panose="02020603050405020304" pitchFamily="18" charset="0"/>
              </a:rPr>
              <a:t>Dacă tu nu iubești </a:t>
            </a:r>
          </a:p>
          <a:p>
            <a:pPr algn="ctr"/>
            <a:r>
              <a:rPr lang="ro-RO" sz="1600" i="1" dirty="0">
                <a:latin typeface="Times New Roman" panose="02020603050405020304" pitchFamily="18" charset="0"/>
                <a:cs typeface="Times New Roman" panose="02020603050405020304" pitchFamily="18" charset="0"/>
              </a:rPr>
              <a:t>Dacă noi nu iubim</a:t>
            </a:r>
          </a:p>
          <a:p>
            <a:pPr algn="ctr"/>
            <a:r>
              <a:rPr lang="ro-RO" sz="1600" i="1" dirty="0">
                <a:latin typeface="Times New Roman" panose="02020603050405020304" pitchFamily="18" charset="0"/>
                <a:cs typeface="Times New Roman" panose="02020603050405020304" pitchFamily="18" charset="0"/>
              </a:rPr>
              <a:t>Prin sufletul nostru</a:t>
            </a:r>
          </a:p>
          <a:p>
            <a:pPr algn="ctr"/>
            <a:r>
              <a:rPr lang="ro-RO" sz="1600" i="1" dirty="0">
                <a:latin typeface="Times New Roman" panose="02020603050405020304" pitchFamily="18" charset="0"/>
                <a:cs typeface="Times New Roman" panose="02020603050405020304" pitchFamily="18" charset="0"/>
              </a:rPr>
              <a:t>Cine va mai călători?</a:t>
            </a:r>
          </a:p>
          <a:p>
            <a:pPr algn="ctr"/>
            <a:r>
              <a:rPr lang="ro-RO" sz="1600" i="1" dirty="0">
                <a:latin typeface="Times New Roman" panose="02020603050405020304" pitchFamily="18" charset="0"/>
                <a:cs typeface="Times New Roman" panose="02020603050405020304" pitchFamily="18" charset="0"/>
              </a:rPr>
              <a:t>Eu dacă n-aș iubi, m-aș ofeli!</a:t>
            </a:r>
          </a:p>
          <a:p>
            <a:pPr algn="ctr"/>
            <a:r>
              <a:rPr lang="ro-RO" sz="1600" i="1" dirty="0">
                <a:latin typeface="Times New Roman" panose="02020603050405020304" pitchFamily="18" charset="0"/>
                <a:cs typeface="Times New Roman" panose="02020603050405020304" pitchFamily="18" charset="0"/>
              </a:rPr>
              <a:t>Și fără iubire simt că aș muri!</a:t>
            </a:r>
          </a:p>
          <a:p>
            <a:pPr algn="ctr"/>
            <a:r>
              <a:rPr lang="ro-RO" sz="1600" i="1" dirty="0">
                <a:latin typeface="Times New Roman" panose="02020603050405020304" pitchFamily="18" charset="0"/>
                <a:cs typeface="Times New Roman" panose="02020603050405020304" pitchFamily="18" charset="0"/>
              </a:rPr>
              <a:t>Iubiți iubirea, să fiți iubiți,</a:t>
            </a:r>
          </a:p>
          <a:p>
            <a:pPr algn="ctr"/>
            <a:r>
              <a:rPr lang="ro-RO" sz="1600" i="1" dirty="0">
                <a:latin typeface="Times New Roman" panose="02020603050405020304" pitchFamily="18" charset="0"/>
                <a:cs typeface="Times New Roman" panose="02020603050405020304" pitchFamily="18" charset="0"/>
              </a:rPr>
              <a:t>Nu vă ofeliți...trăiți!</a:t>
            </a:r>
          </a:p>
          <a:p>
            <a:pPr algn="ctr"/>
            <a:r>
              <a:rPr lang="ro-RO" sz="1600" i="1" dirty="0">
                <a:latin typeface="Times New Roman" panose="02020603050405020304" pitchFamily="18" charset="0"/>
                <a:cs typeface="Times New Roman" panose="02020603050405020304" pitchFamily="18" charset="0"/>
              </a:rPr>
              <a:t>Nu contează menirea</a:t>
            </a:r>
          </a:p>
          <a:p>
            <a:pPr algn="ctr"/>
            <a:r>
              <a:rPr lang="ro-RO" sz="1600" i="1" dirty="0">
                <a:latin typeface="Times New Roman" panose="02020603050405020304" pitchFamily="18" charset="0"/>
                <a:cs typeface="Times New Roman" panose="02020603050405020304" pitchFamily="18" charset="0"/>
              </a:rPr>
              <a:t>Cât contează iubirea</a:t>
            </a:r>
          </a:p>
          <a:p>
            <a:pPr algn="ctr"/>
            <a:r>
              <a:rPr lang="ro-RO" sz="1600" i="1" dirty="0">
                <a:latin typeface="Times New Roman" panose="02020603050405020304" pitchFamily="18" charset="0"/>
                <a:cs typeface="Times New Roman" panose="02020603050405020304" pitchFamily="18" charset="0"/>
              </a:rPr>
              <a:t>Nu contează cât trăiești</a:t>
            </a:r>
          </a:p>
          <a:p>
            <a:pPr algn="ctr"/>
            <a:r>
              <a:rPr lang="ro-RO" sz="1600" i="1" dirty="0">
                <a:latin typeface="Times New Roman" panose="02020603050405020304" pitchFamily="18" charset="0"/>
                <a:cs typeface="Times New Roman" panose="02020603050405020304" pitchFamily="18" charset="0"/>
              </a:rPr>
              <a:t>Ci contează cât iubești!</a:t>
            </a:r>
          </a:p>
        </p:txBody>
      </p:sp>
      <p:sp>
        <p:nvSpPr>
          <p:cNvPr id="11" name="TextBox 10"/>
          <p:cNvSpPr txBox="1"/>
          <p:nvPr/>
        </p:nvSpPr>
        <p:spPr>
          <a:xfrm>
            <a:off x="7067918" y="5928671"/>
            <a:ext cx="1800200" cy="338554"/>
          </a:xfrm>
          <a:prstGeom prst="rect">
            <a:avLst/>
          </a:prstGeom>
          <a:noFill/>
        </p:spPr>
        <p:txBody>
          <a:bodyPr wrap="square" rtlCol="0">
            <a:spAutoFit/>
          </a:bodyPr>
          <a:lstStyle/>
          <a:p>
            <a:r>
              <a:rPr lang="ro-RO" sz="1600" i="1" dirty="0">
                <a:latin typeface="Times New Roman" panose="02020603050405020304" pitchFamily="18" charset="0"/>
                <a:cs typeface="Times New Roman" panose="02020603050405020304" pitchFamily="18" charset="0"/>
              </a:rPr>
              <a:t>     Iacub Andreea</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3645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500"/>
                                        <p:tgtEl>
                                          <p:spTgt spid="4">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circle(in)">
                                      <p:cBhvr>
                                        <p:cTn id="18" dur="1500"/>
                                        <p:tgtEl>
                                          <p:spTgt spid="7">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circle(in)">
                                      <p:cBhvr>
                                        <p:cTn id="21" dur="1500"/>
                                        <p:tgtEl>
                                          <p:spTgt spid="7">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circle(in)">
                                      <p:cBhvr>
                                        <p:cTn id="24" dur="1500"/>
                                        <p:tgtEl>
                                          <p:spTgt spid="7">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1500"/>
                                        <p:tgtEl>
                                          <p:spTgt spid="7">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circle(in)">
                                      <p:cBhvr>
                                        <p:cTn id="30" dur="1500"/>
                                        <p:tgtEl>
                                          <p:spTgt spid="7">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circle(in)">
                                      <p:cBhvr>
                                        <p:cTn id="33" dur="1500"/>
                                        <p:tgtEl>
                                          <p:spTgt spid="7">
                                            <p:txEl>
                                              <p:pRg st="5" end="5"/>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circle(in)">
                                      <p:cBhvr>
                                        <p:cTn id="36" dur="1500"/>
                                        <p:tgtEl>
                                          <p:spTgt spid="7">
                                            <p:txEl>
                                              <p:pRg st="6" end="6"/>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circle(in)">
                                      <p:cBhvr>
                                        <p:cTn id="39" dur="1500"/>
                                        <p:tgtEl>
                                          <p:spTgt spid="7">
                                            <p:txEl>
                                              <p:pRg st="7" end="7"/>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circle(in)">
                                      <p:cBhvr>
                                        <p:cTn id="42" dur="1500"/>
                                        <p:tgtEl>
                                          <p:spTgt spid="7">
                                            <p:txEl>
                                              <p:pRg st="8" end="8"/>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circle(in)">
                                      <p:cBhvr>
                                        <p:cTn id="45" dur="1500"/>
                                        <p:tgtEl>
                                          <p:spTgt spid="7">
                                            <p:txEl>
                                              <p:pRg st="9" end="9"/>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Effect transition="in" filter="circle(in)">
                                      <p:cBhvr>
                                        <p:cTn id="48" dur="1500"/>
                                        <p:tgtEl>
                                          <p:spTgt spid="7">
                                            <p:txEl>
                                              <p:pRg st="10" end="10"/>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circle(in)">
                                      <p:cBhvr>
                                        <p:cTn id="51" dur="1500"/>
                                        <p:tgtEl>
                                          <p:spTgt spid="7">
                                            <p:txEl>
                                              <p:pRg st="11" end="11"/>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7">
                                            <p:txEl>
                                              <p:pRg st="12" end="12"/>
                                            </p:txEl>
                                          </p:spTgt>
                                        </p:tgtEl>
                                        <p:attrNameLst>
                                          <p:attrName>style.visibility</p:attrName>
                                        </p:attrNameLst>
                                      </p:cBhvr>
                                      <p:to>
                                        <p:strVal val="visible"/>
                                      </p:to>
                                    </p:set>
                                    <p:animEffect transition="in" filter="circle(in)">
                                      <p:cBhvr>
                                        <p:cTn id="54" dur="1500"/>
                                        <p:tgtEl>
                                          <p:spTgt spid="7">
                                            <p:txEl>
                                              <p:pRg st="12" end="1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500"/>
                                        <p:tgtEl>
                                          <p:spTgt spid="6"/>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500"/>
                                        <p:tgtEl>
                                          <p:spTgt spid="5"/>
                                        </p:tgtEl>
                                      </p:cBhvr>
                                    </p:animEffect>
                                  </p:childTnLst>
                                </p:cTn>
                              </p:par>
                              <p:par>
                                <p:cTn id="61" presetID="6" presetClass="entr" presetSubtype="16" fill="hold" nodeType="with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circle(in)">
                                      <p:cBhvr>
                                        <p:cTn id="63" dur="1500"/>
                                        <p:tgtEl>
                                          <p:spTgt spid="9">
                                            <p:txEl>
                                              <p:pRg st="0" end="0"/>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9">
                                            <p:txEl>
                                              <p:pRg st="1" end="1"/>
                                            </p:txEl>
                                          </p:spTgt>
                                        </p:tgtEl>
                                        <p:attrNameLst>
                                          <p:attrName>style.visibility</p:attrName>
                                        </p:attrNameLst>
                                      </p:cBhvr>
                                      <p:to>
                                        <p:strVal val="visible"/>
                                      </p:to>
                                    </p:set>
                                    <p:animEffect transition="in" filter="circle(in)">
                                      <p:cBhvr>
                                        <p:cTn id="66" dur="1500"/>
                                        <p:tgtEl>
                                          <p:spTgt spid="9">
                                            <p:txEl>
                                              <p:pRg st="1" end="1"/>
                                            </p:txEl>
                                          </p:spTgt>
                                        </p:tgtEl>
                                      </p:cBhvr>
                                    </p:animEffect>
                                  </p:childTnLst>
                                </p:cTn>
                              </p:par>
                              <p:par>
                                <p:cTn id="67" presetID="6" presetClass="entr" presetSubtype="16" fill="hold" nodeType="withEffect">
                                  <p:stCondLst>
                                    <p:cond delay="0"/>
                                  </p:stCondLst>
                                  <p:childTnLst>
                                    <p:set>
                                      <p:cBhvr>
                                        <p:cTn id="68" dur="1" fill="hold">
                                          <p:stCondLst>
                                            <p:cond delay="0"/>
                                          </p:stCondLst>
                                        </p:cTn>
                                        <p:tgtEl>
                                          <p:spTgt spid="9">
                                            <p:txEl>
                                              <p:pRg st="2" end="2"/>
                                            </p:txEl>
                                          </p:spTgt>
                                        </p:tgtEl>
                                        <p:attrNameLst>
                                          <p:attrName>style.visibility</p:attrName>
                                        </p:attrNameLst>
                                      </p:cBhvr>
                                      <p:to>
                                        <p:strVal val="visible"/>
                                      </p:to>
                                    </p:set>
                                    <p:animEffect transition="in" filter="circle(in)">
                                      <p:cBhvr>
                                        <p:cTn id="69" dur="1500"/>
                                        <p:tgtEl>
                                          <p:spTgt spid="9">
                                            <p:txEl>
                                              <p:pRg st="2" end="2"/>
                                            </p:txEl>
                                          </p:spTgt>
                                        </p:tgtEl>
                                      </p:cBhvr>
                                    </p:animEffect>
                                  </p:childTnLst>
                                </p:cTn>
                              </p:par>
                              <p:par>
                                <p:cTn id="70" presetID="6" presetClass="entr" presetSubtype="16" fill="hold" nodeType="withEffect">
                                  <p:stCondLst>
                                    <p:cond delay="0"/>
                                  </p:stCondLst>
                                  <p:childTnLst>
                                    <p:set>
                                      <p:cBhvr>
                                        <p:cTn id="71" dur="1" fill="hold">
                                          <p:stCondLst>
                                            <p:cond delay="0"/>
                                          </p:stCondLst>
                                        </p:cTn>
                                        <p:tgtEl>
                                          <p:spTgt spid="9">
                                            <p:txEl>
                                              <p:pRg st="3" end="3"/>
                                            </p:txEl>
                                          </p:spTgt>
                                        </p:tgtEl>
                                        <p:attrNameLst>
                                          <p:attrName>style.visibility</p:attrName>
                                        </p:attrNameLst>
                                      </p:cBhvr>
                                      <p:to>
                                        <p:strVal val="visible"/>
                                      </p:to>
                                    </p:set>
                                    <p:animEffect transition="in" filter="circle(in)">
                                      <p:cBhvr>
                                        <p:cTn id="72" dur="1500"/>
                                        <p:tgtEl>
                                          <p:spTgt spid="9">
                                            <p:txEl>
                                              <p:pRg st="3" end="3"/>
                                            </p:txEl>
                                          </p:spTgt>
                                        </p:tgtEl>
                                      </p:cBhvr>
                                    </p:animEffect>
                                  </p:childTnLst>
                                </p:cTn>
                              </p:par>
                              <p:par>
                                <p:cTn id="73" presetID="6" presetClass="entr" presetSubtype="16" fill="hold" nodeType="withEffect">
                                  <p:stCondLst>
                                    <p:cond delay="0"/>
                                  </p:stCondLst>
                                  <p:childTnLst>
                                    <p:set>
                                      <p:cBhvr>
                                        <p:cTn id="74" dur="1" fill="hold">
                                          <p:stCondLst>
                                            <p:cond delay="0"/>
                                          </p:stCondLst>
                                        </p:cTn>
                                        <p:tgtEl>
                                          <p:spTgt spid="9">
                                            <p:txEl>
                                              <p:pRg st="4" end="4"/>
                                            </p:txEl>
                                          </p:spTgt>
                                        </p:tgtEl>
                                        <p:attrNameLst>
                                          <p:attrName>style.visibility</p:attrName>
                                        </p:attrNameLst>
                                      </p:cBhvr>
                                      <p:to>
                                        <p:strVal val="visible"/>
                                      </p:to>
                                    </p:set>
                                    <p:animEffect transition="in" filter="circle(in)">
                                      <p:cBhvr>
                                        <p:cTn id="75" dur="1500"/>
                                        <p:tgtEl>
                                          <p:spTgt spid="9">
                                            <p:txEl>
                                              <p:pRg st="4" end="4"/>
                                            </p:txEl>
                                          </p:spTgt>
                                        </p:tgtEl>
                                      </p:cBhvr>
                                    </p:animEffect>
                                  </p:childTnLst>
                                </p:cTn>
                              </p:par>
                              <p:par>
                                <p:cTn id="76" presetID="6" presetClass="entr" presetSubtype="16" fill="hold" nodeType="withEffect">
                                  <p:stCondLst>
                                    <p:cond delay="0"/>
                                  </p:stCondLst>
                                  <p:childTnLst>
                                    <p:set>
                                      <p:cBhvr>
                                        <p:cTn id="77" dur="1" fill="hold">
                                          <p:stCondLst>
                                            <p:cond delay="0"/>
                                          </p:stCondLst>
                                        </p:cTn>
                                        <p:tgtEl>
                                          <p:spTgt spid="9">
                                            <p:txEl>
                                              <p:pRg st="5" end="5"/>
                                            </p:txEl>
                                          </p:spTgt>
                                        </p:tgtEl>
                                        <p:attrNameLst>
                                          <p:attrName>style.visibility</p:attrName>
                                        </p:attrNameLst>
                                      </p:cBhvr>
                                      <p:to>
                                        <p:strVal val="visible"/>
                                      </p:to>
                                    </p:set>
                                    <p:animEffect transition="in" filter="circle(in)">
                                      <p:cBhvr>
                                        <p:cTn id="78" dur="1500"/>
                                        <p:tgtEl>
                                          <p:spTgt spid="9">
                                            <p:txEl>
                                              <p:pRg st="5" end="5"/>
                                            </p:txEl>
                                          </p:spTgt>
                                        </p:tgtEl>
                                      </p:cBhvr>
                                    </p:animEffect>
                                  </p:childTnLst>
                                </p:cTn>
                              </p:par>
                              <p:par>
                                <p:cTn id="79" presetID="6" presetClass="entr" presetSubtype="16" fill="hold" nodeType="withEffect">
                                  <p:stCondLst>
                                    <p:cond delay="0"/>
                                  </p:stCondLst>
                                  <p:childTnLst>
                                    <p:set>
                                      <p:cBhvr>
                                        <p:cTn id="80" dur="1" fill="hold">
                                          <p:stCondLst>
                                            <p:cond delay="0"/>
                                          </p:stCondLst>
                                        </p:cTn>
                                        <p:tgtEl>
                                          <p:spTgt spid="9">
                                            <p:txEl>
                                              <p:pRg st="6" end="6"/>
                                            </p:txEl>
                                          </p:spTgt>
                                        </p:tgtEl>
                                        <p:attrNameLst>
                                          <p:attrName>style.visibility</p:attrName>
                                        </p:attrNameLst>
                                      </p:cBhvr>
                                      <p:to>
                                        <p:strVal val="visible"/>
                                      </p:to>
                                    </p:set>
                                    <p:animEffect transition="in" filter="circle(in)">
                                      <p:cBhvr>
                                        <p:cTn id="81" dur="1500"/>
                                        <p:tgtEl>
                                          <p:spTgt spid="9">
                                            <p:txEl>
                                              <p:pRg st="6" end="6"/>
                                            </p:txEl>
                                          </p:spTgt>
                                        </p:tgtEl>
                                      </p:cBhvr>
                                    </p:animEffect>
                                  </p:childTnLst>
                                </p:cTn>
                              </p:par>
                              <p:par>
                                <p:cTn id="82" presetID="6" presetClass="entr" presetSubtype="16" fill="hold" nodeType="withEffect">
                                  <p:stCondLst>
                                    <p:cond delay="0"/>
                                  </p:stCondLst>
                                  <p:childTnLst>
                                    <p:set>
                                      <p:cBhvr>
                                        <p:cTn id="83" dur="1" fill="hold">
                                          <p:stCondLst>
                                            <p:cond delay="0"/>
                                          </p:stCondLst>
                                        </p:cTn>
                                        <p:tgtEl>
                                          <p:spTgt spid="9">
                                            <p:txEl>
                                              <p:pRg st="7" end="7"/>
                                            </p:txEl>
                                          </p:spTgt>
                                        </p:tgtEl>
                                        <p:attrNameLst>
                                          <p:attrName>style.visibility</p:attrName>
                                        </p:attrNameLst>
                                      </p:cBhvr>
                                      <p:to>
                                        <p:strVal val="visible"/>
                                      </p:to>
                                    </p:set>
                                    <p:animEffect transition="in" filter="circle(in)">
                                      <p:cBhvr>
                                        <p:cTn id="84" dur="1500"/>
                                        <p:tgtEl>
                                          <p:spTgt spid="9">
                                            <p:txEl>
                                              <p:pRg st="7" end="7"/>
                                            </p:txEl>
                                          </p:spTgt>
                                        </p:tgtEl>
                                      </p:cBhvr>
                                    </p:animEffect>
                                  </p:childTnLst>
                                </p:cTn>
                              </p:par>
                              <p:par>
                                <p:cTn id="85" presetID="6" presetClass="entr" presetSubtype="16" fill="hold" nodeType="withEffect">
                                  <p:stCondLst>
                                    <p:cond delay="0"/>
                                  </p:stCondLst>
                                  <p:childTnLst>
                                    <p:set>
                                      <p:cBhvr>
                                        <p:cTn id="86" dur="1" fill="hold">
                                          <p:stCondLst>
                                            <p:cond delay="0"/>
                                          </p:stCondLst>
                                        </p:cTn>
                                        <p:tgtEl>
                                          <p:spTgt spid="9">
                                            <p:txEl>
                                              <p:pRg st="8" end="8"/>
                                            </p:txEl>
                                          </p:spTgt>
                                        </p:tgtEl>
                                        <p:attrNameLst>
                                          <p:attrName>style.visibility</p:attrName>
                                        </p:attrNameLst>
                                      </p:cBhvr>
                                      <p:to>
                                        <p:strVal val="visible"/>
                                      </p:to>
                                    </p:set>
                                    <p:animEffect transition="in" filter="circle(in)">
                                      <p:cBhvr>
                                        <p:cTn id="87" dur="1500"/>
                                        <p:tgtEl>
                                          <p:spTgt spid="9">
                                            <p:txEl>
                                              <p:pRg st="8" end="8"/>
                                            </p:txEl>
                                          </p:spTgt>
                                        </p:tgtEl>
                                      </p:cBhvr>
                                    </p:animEffect>
                                  </p:childTnLst>
                                </p:cTn>
                              </p:par>
                              <p:par>
                                <p:cTn id="88" presetID="6" presetClass="entr" presetSubtype="16" fill="hold" nodeType="withEffect">
                                  <p:stCondLst>
                                    <p:cond delay="0"/>
                                  </p:stCondLst>
                                  <p:childTnLst>
                                    <p:set>
                                      <p:cBhvr>
                                        <p:cTn id="89" dur="1" fill="hold">
                                          <p:stCondLst>
                                            <p:cond delay="0"/>
                                          </p:stCondLst>
                                        </p:cTn>
                                        <p:tgtEl>
                                          <p:spTgt spid="9">
                                            <p:txEl>
                                              <p:pRg st="9" end="9"/>
                                            </p:txEl>
                                          </p:spTgt>
                                        </p:tgtEl>
                                        <p:attrNameLst>
                                          <p:attrName>style.visibility</p:attrName>
                                        </p:attrNameLst>
                                      </p:cBhvr>
                                      <p:to>
                                        <p:strVal val="visible"/>
                                      </p:to>
                                    </p:set>
                                    <p:animEffect transition="in" filter="circle(in)">
                                      <p:cBhvr>
                                        <p:cTn id="90" dur="1500"/>
                                        <p:tgtEl>
                                          <p:spTgt spid="9">
                                            <p:txEl>
                                              <p:pRg st="9" end="9"/>
                                            </p:txEl>
                                          </p:spTgt>
                                        </p:tgtEl>
                                      </p:cBhvr>
                                    </p:animEffect>
                                  </p:childTnLst>
                                </p:cTn>
                              </p:par>
                              <p:par>
                                <p:cTn id="91" presetID="6" presetClass="entr" presetSubtype="16" fill="hold" nodeType="withEffect">
                                  <p:stCondLst>
                                    <p:cond delay="0"/>
                                  </p:stCondLst>
                                  <p:childTnLst>
                                    <p:set>
                                      <p:cBhvr>
                                        <p:cTn id="92" dur="1" fill="hold">
                                          <p:stCondLst>
                                            <p:cond delay="0"/>
                                          </p:stCondLst>
                                        </p:cTn>
                                        <p:tgtEl>
                                          <p:spTgt spid="9">
                                            <p:txEl>
                                              <p:pRg st="10" end="10"/>
                                            </p:txEl>
                                          </p:spTgt>
                                        </p:tgtEl>
                                        <p:attrNameLst>
                                          <p:attrName>style.visibility</p:attrName>
                                        </p:attrNameLst>
                                      </p:cBhvr>
                                      <p:to>
                                        <p:strVal val="visible"/>
                                      </p:to>
                                    </p:set>
                                    <p:animEffect transition="in" filter="circle(in)">
                                      <p:cBhvr>
                                        <p:cTn id="93" dur="1500"/>
                                        <p:tgtEl>
                                          <p:spTgt spid="9">
                                            <p:txEl>
                                              <p:pRg st="10" end="10"/>
                                            </p:txEl>
                                          </p:spTgt>
                                        </p:tgtEl>
                                      </p:cBhvr>
                                    </p:animEffect>
                                  </p:childTnLst>
                                </p:cTn>
                              </p:par>
                              <p:par>
                                <p:cTn id="94" presetID="6" presetClass="entr" presetSubtype="16" fill="hold" nodeType="withEffect">
                                  <p:stCondLst>
                                    <p:cond delay="0"/>
                                  </p:stCondLst>
                                  <p:childTnLst>
                                    <p:set>
                                      <p:cBhvr>
                                        <p:cTn id="95" dur="1" fill="hold">
                                          <p:stCondLst>
                                            <p:cond delay="0"/>
                                          </p:stCondLst>
                                        </p:cTn>
                                        <p:tgtEl>
                                          <p:spTgt spid="9">
                                            <p:txEl>
                                              <p:pRg st="11" end="11"/>
                                            </p:txEl>
                                          </p:spTgt>
                                        </p:tgtEl>
                                        <p:attrNameLst>
                                          <p:attrName>style.visibility</p:attrName>
                                        </p:attrNameLst>
                                      </p:cBhvr>
                                      <p:to>
                                        <p:strVal val="visible"/>
                                      </p:to>
                                    </p:set>
                                    <p:animEffect transition="in" filter="circle(in)">
                                      <p:cBhvr>
                                        <p:cTn id="96" dur="1500"/>
                                        <p:tgtEl>
                                          <p:spTgt spid="9">
                                            <p:txEl>
                                              <p:pRg st="11" end="11"/>
                                            </p:txEl>
                                          </p:spTgt>
                                        </p:tgtEl>
                                      </p:cBhvr>
                                    </p:animEffect>
                                  </p:childTnLst>
                                </p:cTn>
                              </p:par>
                              <p:par>
                                <p:cTn id="97" presetID="6" presetClass="entr" presetSubtype="16" fill="hold" nodeType="withEffect">
                                  <p:stCondLst>
                                    <p:cond delay="0"/>
                                  </p:stCondLst>
                                  <p:childTnLst>
                                    <p:set>
                                      <p:cBhvr>
                                        <p:cTn id="98" dur="1" fill="hold">
                                          <p:stCondLst>
                                            <p:cond delay="0"/>
                                          </p:stCondLst>
                                        </p:cTn>
                                        <p:tgtEl>
                                          <p:spTgt spid="9">
                                            <p:txEl>
                                              <p:pRg st="12" end="12"/>
                                            </p:txEl>
                                          </p:spTgt>
                                        </p:tgtEl>
                                        <p:attrNameLst>
                                          <p:attrName>style.visibility</p:attrName>
                                        </p:attrNameLst>
                                      </p:cBhvr>
                                      <p:to>
                                        <p:strVal val="visible"/>
                                      </p:to>
                                    </p:set>
                                    <p:animEffect transition="in" filter="circle(in)">
                                      <p:cBhvr>
                                        <p:cTn id="99" dur="1500"/>
                                        <p:tgtEl>
                                          <p:spTgt spid="9">
                                            <p:txEl>
                                              <p:pRg st="12" end="12"/>
                                            </p:txEl>
                                          </p:spTgt>
                                        </p:tgtEl>
                                      </p:cBhvr>
                                    </p:animEffect>
                                  </p:childTnLst>
                                </p:cTn>
                              </p:par>
                              <p:par>
                                <p:cTn id="100" presetID="42" presetClass="entr" presetSubtype="0" fill="hold" nodeType="withEffect">
                                  <p:stCondLst>
                                    <p:cond delay="0"/>
                                  </p:stCondLst>
                                  <p:childTnLst>
                                    <p:set>
                                      <p:cBhvr>
                                        <p:cTn id="101" dur="1" fill="hold">
                                          <p:stCondLst>
                                            <p:cond delay="0"/>
                                          </p:stCondLst>
                                        </p:cTn>
                                        <p:tgtEl>
                                          <p:spTgt spid="11">
                                            <p:txEl>
                                              <p:pRg st="0" end="0"/>
                                            </p:txEl>
                                          </p:spTgt>
                                        </p:tgtEl>
                                        <p:attrNameLst>
                                          <p:attrName>style.visibility</p:attrName>
                                        </p:attrNameLst>
                                      </p:cBhvr>
                                      <p:to>
                                        <p:strVal val="visible"/>
                                      </p:to>
                                    </p:set>
                                    <p:animEffect transition="in" filter="fade">
                                      <p:cBhvr>
                                        <p:cTn id="102" dur="1500"/>
                                        <p:tgtEl>
                                          <p:spTgt spid="11">
                                            <p:txEl>
                                              <p:pRg st="0" end="0"/>
                                            </p:txEl>
                                          </p:spTgt>
                                        </p:tgtEl>
                                      </p:cBhvr>
                                    </p:animEffect>
                                    <p:anim calcmode="lin" valueType="num">
                                      <p:cBhvr>
                                        <p:cTn id="103" dur="1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04" dur="1500" fill="hold"/>
                                        <p:tgtEl>
                                          <p:spTgt spid="1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8">
                                            <p:txEl>
                                              <p:pRg st="0" end="0"/>
                                            </p:txEl>
                                          </p:spTgt>
                                        </p:tgtEl>
                                        <p:attrNameLst>
                                          <p:attrName>style.visibility</p:attrName>
                                        </p:attrNameLst>
                                      </p:cBhvr>
                                      <p:to>
                                        <p:strVal val="visible"/>
                                      </p:to>
                                    </p:set>
                                    <p:animEffect transition="in" filter="fade">
                                      <p:cBhvr>
                                        <p:cTn id="107" dur="1500"/>
                                        <p:tgtEl>
                                          <p:spTgt spid="8">
                                            <p:txEl>
                                              <p:pRg st="0" end="0"/>
                                            </p:txEl>
                                          </p:spTgt>
                                        </p:tgtEl>
                                      </p:cBhvr>
                                    </p:animEffect>
                                    <p:anim calcmode="lin" valueType="num">
                                      <p:cBhvr>
                                        <p:cTn id="108"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09"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96325"/>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00381"/>
            <a:ext cx="4107143" cy="5256584"/>
          </a:xfrm>
          <a:prstGeom prst="rect">
            <a:avLst/>
          </a:prstGeom>
        </p:spPr>
      </p:pic>
      <p:sp>
        <p:nvSpPr>
          <p:cNvPr id="6" name="Прямоугольник 5"/>
          <p:cNvSpPr/>
          <p:nvPr/>
        </p:nvSpPr>
        <p:spPr>
          <a:xfrm>
            <a:off x="107798" y="1556792"/>
            <a:ext cx="4572000" cy="4185761"/>
          </a:xfrm>
          <a:prstGeom prst="rect">
            <a:avLst/>
          </a:prstGeom>
        </p:spPr>
        <p:txBody>
          <a:bodyPr>
            <a:spAutoFit/>
          </a:bodyPr>
          <a:lstStyle/>
          <a:p>
            <a:pPr algn="ctr"/>
            <a:r>
              <a:rPr lang="vi-VN" sz="1600" i="1" dirty="0">
                <a:latin typeface="Times New Roman" panose="02020603050405020304" pitchFamily="18" charset="0"/>
                <a:cs typeface="Times New Roman" panose="02020603050405020304" pitchFamily="18" charset="0"/>
              </a:rPr>
              <a:t>M</a:t>
            </a:r>
            <a:r>
              <a:rPr lang="ro-RO" sz="1600" i="1" dirty="0">
                <a:latin typeface="Times New Roman" panose="02020603050405020304" pitchFamily="18" charset="0"/>
                <a:cs typeface="Times New Roman" panose="02020603050405020304" pitchFamily="18" charset="0"/>
              </a:rPr>
              <a:t>â</a:t>
            </a:r>
            <a:r>
              <a:rPr lang="vi-VN" sz="1600" i="1" dirty="0">
                <a:latin typeface="Times New Roman" panose="02020603050405020304" pitchFamily="18" charset="0"/>
                <a:cs typeface="Times New Roman" panose="02020603050405020304" pitchFamily="18" charset="0"/>
              </a:rPr>
              <a:t>ng</a:t>
            </a:r>
            <a:r>
              <a:rPr lang="ro-RO" sz="1600" i="1" dirty="0">
                <a:latin typeface="Times New Roman" panose="02020603050405020304" pitchFamily="18" charset="0"/>
                <a:cs typeface="Times New Roman" panose="02020603050405020304" pitchFamily="18" charset="0"/>
              </a:rPr>
              <a:t>â</a:t>
            </a:r>
            <a:r>
              <a:rPr lang="vi-VN" sz="1600" i="1" dirty="0">
                <a:latin typeface="Times New Roman" panose="02020603050405020304" pitchFamily="18" charset="0"/>
                <a:cs typeface="Times New Roman" panose="02020603050405020304" pitchFamily="18" charset="0"/>
              </a:rPr>
              <a:t>ierea ta - i balsam</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Peste viața - mi încercat</a:t>
            </a:r>
            <a:r>
              <a:rPr lang="ro-RO" sz="1600" i="1" dirty="0">
                <a:latin typeface="Times New Roman" panose="02020603050405020304" pitchFamily="18" charset="0"/>
                <a:cs typeface="Times New Roman" panose="02020603050405020304" pitchFamily="18" charset="0"/>
              </a:rPr>
              <a:t>ă</a:t>
            </a:r>
            <a:r>
              <a:rPr lang="vi-VN" sz="1600" i="1" dirty="0">
                <a:latin typeface="Times New Roman" panose="02020603050405020304" pitchFamily="18" charset="0"/>
                <a:cs typeface="Times New Roman" panose="02020603050405020304" pitchFamily="18" charset="0"/>
              </a:rPr>
              <a:t>.</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Crede-mă ești tot ce am,</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Sufletul , inima mea toată .</a:t>
            </a:r>
            <a:br>
              <a:rPr lang="vi-VN" sz="1600" i="1" dirty="0">
                <a:latin typeface="Times New Roman" panose="02020603050405020304" pitchFamily="18" charset="0"/>
                <a:cs typeface="Times New Roman" panose="02020603050405020304" pitchFamily="18" charset="0"/>
              </a:rPr>
            </a:b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Cînd mă mîngîi, mă - nfior,</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Ești speranța mea , puterea,</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Ești cînt nesfîrșit de dor,</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Ce îmi alină durerea.</a:t>
            </a:r>
            <a:endParaRPr lang="ro-RO" sz="1600" i="1" dirty="0">
              <a:latin typeface="Times New Roman" panose="02020603050405020304" pitchFamily="18" charset="0"/>
              <a:cs typeface="Times New Roman" panose="02020603050405020304" pitchFamily="18" charset="0"/>
            </a:endParaRPr>
          </a:p>
          <a:p>
            <a:pPr algn="ctr"/>
            <a:endParaRPr lang="ro-RO" sz="1600" i="1" dirty="0">
              <a:latin typeface="Times New Roman" panose="02020603050405020304" pitchFamily="18" charset="0"/>
              <a:cs typeface="Times New Roman" panose="02020603050405020304" pitchFamily="18" charset="0"/>
            </a:endParaRPr>
          </a:p>
          <a:p>
            <a:pPr algn="ctr"/>
            <a:r>
              <a:rPr lang="vi-VN" sz="1600" i="1" dirty="0">
                <a:latin typeface="Times New Roman" panose="02020603050405020304" pitchFamily="18" charset="0"/>
                <a:cs typeface="Times New Roman" panose="02020603050405020304" pitchFamily="18" charset="0"/>
              </a:rPr>
              <a:t>Nu pașii,</a:t>
            </a:r>
            <a:r>
              <a:rPr lang="ro-RO"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nici kilometri ne despart</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Și nu o oră,</a:t>
            </a:r>
            <a:r>
              <a:rPr lang="ro-RO"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ci eternitatea drumului</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Între noi,</a:t>
            </a:r>
            <a:r>
              <a:rPr lang="ro-RO"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vînturile universale joacă</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Ca și copii jucăm de-avați-ascunsea,</a:t>
            </a:r>
            <a:endParaRPr lang="ro-RO" sz="1600" i="1" dirty="0">
              <a:latin typeface="Times New Roman" panose="02020603050405020304" pitchFamily="18" charset="0"/>
              <a:cs typeface="Times New Roman" panose="02020603050405020304" pitchFamily="18" charset="0"/>
            </a:endParaRPr>
          </a:p>
          <a:p>
            <a:pPr algn="ctr"/>
            <a:r>
              <a:rPr lang="ro-RO" sz="1600" i="1" dirty="0">
                <a:latin typeface="Times New Roman" panose="02020603050405020304" pitchFamily="18" charset="0"/>
                <a:cs typeface="Times New Roman" panose="02020603050405020304" pitchFamily="18" charset="0"/>
              </a:rPr>
              <a:t>Î</a:t>
            </a:r>
            <a:r>
              <a:rPr lang="vi-VN" sz="1600" i="1" dirty="0">
                <a:latin typeface="Times New Roman" panose="02020603050405020304" pitchFamily="18" charset="0"/>
                <a:cs typeface="Times New Roman" panose="02020603050405020304" pitchFamily="18" charset="0"/>
              </a:rPr>
              <a:t>ncercăm să ne găsim.</a:t>
            </a:r>
            <a:br>
              <a:rPr lang="vi-VN" sz="1600" i="1"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331640" y="993112"/>
            <a:ext cx="2592288" cy="584775"/>
          </a:xfrm>
          <a:prstGeom prst="rect">
            <a:avLst/>
          </a:prstGeom>
          <a:noFill/>
        </p:spPr>
        <p:txBody>
          <a:bodyPr wrap="square" rtlCol="0">
            <a:spAutoFit/>
          </a:bodyPr>
          <a:lstStyle/>
          <a:p>
            <a:r>
              <a:rPr lang="ro-RO" sz="3200" dirty="0">
                <a:latin typeface="Edwardian Script ITC" panose="030303020407070D0804" pitchFamily="66" charset="0"/>
              </a:rPr>
              <a:t>Mângâierea ta</a:t>
            </a:r>
            <a:endParaRPr lang="ru-RU" sz="3200" dirty="0"/>
          </a:p>
        </p:txBody>
      </p:sp>
      <p:sp>
        <p:nvSpPr>
          <p:cNvPr id="8" name="TextBox 7"/>
          <p:cNvSpPr txBox="1"/>
          <p:nvPr/>
        </p:nvSpPr>
        <p:spPr>
          <a:xfrm>
            <a:off x="2123728" y="5373221"/>
            <a:ext cx="2016224" cy="461665"/>
          </a:xfrm>
          <a:prstGeom prst="rect">
            <a:avLst/>
          </a:prstGeom>
          <a:noFill/>
        </p:spPr>
        <p:txBody>
          <a:bodyPr wrap="square" rtlCol="0">
            <a:spAutoFit/>
          </a:bodyPr>
          <a:lstStyle/>
          <a:p>
            <a:r>
              <a:rPr lang="ro-RO" sz="2400" i="1" dirty="0">
                <a:latin typeface="Edwardian Script ITC" panose="030303020407070D0804" pitchFamily="66" charset="0"/>
                <a:cs typeface="Times New Roman" panose="02020603050405020304" pitchFamily="18" charset="0"/>
              </a:rPr>
              <a:t>Valeria Slobozenco</a:t>
            </a:r>
            <a:endParaRPr lang="ru-RU" sz="2400"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5981" t="17240" r="14698" b="11941"/>
          <a:stretch/>
        </p:blipFill>
        <p:spPr>
          <a:xfrm>
            <a:off x="7020272" y="476304"/>
            <a:ext cx="1584176" cy="1618389"/>
          </a:xfrm>
          <a:prstGeom prst="rect">
            <a:avLst/>
          </a:prstGeom>
        </p:spPr>
      </p:pic>
      <p:sp>
        <p:nvSpPr>
          <p:cNvPr id="10" name="TextBox 9"/>
          <p:cNvSpPr txBox="1"/>
          <p:nvPr/>
        </p:nvSpPr>
        <p:spPr>
          <a:xfrm>
            <a:off x="4860032" y="1581650"/>
            <a:ext cx="3744416" cy="4278094"/>
          </a:xfrm>
          <a:prstGeom prst="rect">
            <a:avLst/>
          </a:prstGeom>
          <a:noFill/>
        </p:spPr>
        <p:txBody>
          <a:bodyPr wrap="square" rtlCol="0">
            <a:spAutoFit/>
          </a:bodyPr>
          <a:lstStyle/>
          <a:p>
            <a:pPr algn="ctr"/>
            <a:r>
              <a:rPr lang="fr-FR" sz="1600" i="1" dirty="0">
                <a:latin typeface="Times New Roman" panose="02020603050405020304" pitchFamily="18" charset="0"/>
                <a:cs typeface="Times New Roman" panose="02020603050405020304" pitchFamily="18" charset="0"/>
              </a:rPr>
              <a:t>Ai ochii tri</a:t>
            </a:r>
            <a:r>
              <a:rPr lang="ro-RO" sz="1600" i="1" dirty="0">
                <a:latin typeface="Times New Roman" panose="02020603050405020304" pitchFamily="18" charset="0"/>
                <a:cs typeface="Times New Roman" panose="02020603050405020304" pitchFamily="18" charset="0"/>
              </a:rPr>
              <a:t>ș</a:t>
            </a:r>
            <a:r>
              <a:rPr lang="fr-FR" sz="1600" i="1" dirty="0">
                <a:latin typeface="Times New Roman" panose="02020603050405020304" pitchFamily="18" charset="0"/>
                <a:cs typeface="Times New Roman" panose="02020603050405020304" pitchFamily="18" charset="0"/>
              </a:rPr>
              <a:t>ti</a:t>
            </a:r>
            <a:br>
              <a:rPr lang="fr-FR" sz="1600" i="1" dirty="0">
                <a:latin typeface="Times New Roman" panose="02020603050405020304" pitchFamily="18" charset="0"/>
                <a:cs typeface="Times New Roman" panose="02020603050405020304" pitchFamily="18" charset="0"/>
              </a:rPr>
            </a:br>
            <a:r>
              <a:rPr lang="ro-RO" sz="1600" i="1" dirty="0">
                <a:latin typeface="Times New Roman" panose="02020603050405020304" pitchFamily="18" charset="0"/>
                <a:cs typeface="Times New Roman" panose="02020603050405020304" pitchFamily="18" charset="0"/>
              </a:rPr>
              <a:t>Ș</a:t>
            </a:r>
            <a:r>
              <a:rPr lang="fr-FR" sz="1600" i="1" dirty="0">
                <a:latin typeface="Times New Roman" panose="02020603050405020304" pitchFamily="18" charset="0"/>
                <a:cs typeface="Times New Roman" panose="02020603050405020304" pitchFamily="18" charset="0"/>
              </a:rPr>
              <a:t>i sufletul </a:t>
            </a:r>
            <a:r>
              <a:rPr lang="ro-RO" sz="1600" i="1" dirty="0">
                <a:latin typeface="Times New Roman" panose="02020603050405020304" pitchFamily="18" charset="0"/>
                <a:cs typeface="Times New Roman" panose="02020603050405020304" pitchFamily="18" charset="0"/>
              </a:rPr>
              <a:t>î</a:t>
            </a:r>
            <a:r>
              <a:rPr lang="fr-FR" sz="1600" i="1" dirty="0">
                <a:latin typeface="Times New Roman" panose="02020603050405020304" pitchFamily="18" charset="0"/>
                <a:cs typeface="Times New Roman" panose="02020603050405020304" pitchFamily="18" charset="0"/>
              </a:rPr>
              <a:t>ndurerat</a:t>
            </a: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Te a</a:t>
            </a:r>
            <a:r>
              <a:rPr lang="ro-RO" sz="1600" i="1" dirty="0">
                <a:latin typeface="Times New Roman" panose="02020603050405020304" pitchFamily="18" charset="0"/>
                <a:cs typeface="Times New Roman" panose="02020603050405020304" pitchFamily="18" charset="0"/>
              </a:rPr>
              <a:t>ș</a:t>
            </a:r>
            <a:r>
              <a:rPr lang="fr-FR" sz="1600" i="1" dirty="0">
                <a:latin typeface="Times New Roman" panose="02020603050405020304" pitchFamily="18" charset="0"/>
                <a:cs typeface="Times New Roman" panose="02020603050405020304" pitchFamily="18" charset="0"/>
              </a:rPr>
              <a:t>teptai s</a:t>
            </a:r>
            <a:r>
              <a:rPr lang="ro-RO" sz="1600" i="1" dirty="0">
                <a:latin typeface="Times New Roman" panose="02020603050405020304" pitchFamily="18" charset="0"/>
                <a:cs typeface="Times New Roman" panose="02020603050405020304" pitchFamily="18" charset="0"/>
              </a:rPr>
              <a:t>ă</a:t>
            </a:r>
            <a:r>
              <a:rPr lang="fr-FR" sz="1600" i="1" dirty="0">
                <a:latin typeface="Times New Roman" panose="02020603050405020304" pitchFamily="18" charset="0"/>
                <a:cs typeface="Times New Roman" panose="02020603050405020304" pitchFamily="18" charset="0"/>
              </a:rPr>
              <a:t> fiu tot ce ai visat</a:t>
            </a:r>
            <a:br>
              <a:rPr lang="fr-FR" sz="1600" i="1" dirty="0">
                <a:latin typeface="Times New Roman" panose="02020603050405020304" pitchFamily="18" charset="0"/>
                <a:cs typeface="Times New Roman" panose="02020603050405020304" pitchFamily="18" charset="0"/>
              </a:rPr>
            </a:b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Te dezam</a:t>
            </a:r>
            <a:r>
              <a:rPr lang="ro-RO" sz="1600" i="1" dirty="0">
                <a:latin typeface="Times New Roman" panose="02020603050405020304" pitchFamily="18" charset="0"/>
                <a:cs typeface="Times New Roman" panose="02020603050405020304" pitchFamily="18" charset="0"/>
              </a:rPr>
              <a:t>ă</a:t>
            </a:r>
            <a:r>
              <a:rPr lang="fr-FR" sz="1600" i="1" dirty="0">
                <a:latin typeface="Times New Roman" panose="02020603050405020304" pitchFamily="18" charset="0"/>
                <a:cs typeface="Times New Roman" panose="02020603050405020304" pitchFamily="18" charset="0"/>
              </a:rPr>
              <a:t>gesc uneori</a:t>
            </a: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Dar nu uita</a:t>
            </a: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Acum </a:t>
            </a:r>
            <a:r>
              <a:rPr lang="ro-RO" sz="1600" i="1" dirty="0">
                <a:latin typeface="Times New Roman" panose="02020603050405020304" pitchFamily="18" charset="0"/>
                <a:cs typeface="Times New Roman" panose="02020603050405020304" pitchFamily="18" charset="0"/>
              </a:rPr>
              <a:t>î</a:t>
            </a:r>
            <a:r>
              <a:rPr lang="fr-FR" sz="1600" i="1" dirty="0">
                <a:latin typeface="Times New Roman" panose="02020603050405020304" pitchFamily="18" charset="0"/>
                <a:cs typeface="Times New Roman" panose="02020603050405020304" pitchFamily="18" charset="0"/>
              </a:rPr>
              <a:t>nv</a:t>
            </a:r>
            <a:r>
              <a:rPr lang="ro-RO" sz="1600" i="1" dirty="0">
                <a:latin typeface="Times New Roman" panose="02020603050405020304" pitchFamily="18" charset="0"/>
                <a:cs typeface="Times New Roman" panose="02020603050405020304" pitchFamily="18" charset="0"/>
              </a:rPr>
              <a:t>ăț </a:t>
            </a:r>
            <a:r>
              <a:rPr lang="fr-FR" sz="1600" i="1" dirty="0">
                <a:latin typeface="Times New Roman" panose="02020603050405020304" pitchFamily="18" charset="0"/>
                <a:cs typeface="Times New Roman" panose="02020603050405020304" pitchFamily="18" charset="0"/>
              </a:rPr>
              <a:t> cum s</a:t>
            </a:r>
            <a:r>
              <a:rPr lang="ro-RO" sz="1600" i="1" dirty="0">
                <a:latin typeface="Times New Roman" panose="02020603050405020304" pitchFamily="18" charset="0"/>
                <a:cs typeface="Times New Roman" panose="02020603050405020304" pitchFamily="18" charset="0"/>
              </a:rPr>
              <a:t>ă</a:t>
            </a:r>
            <a:r>
              <a:rPr lang="fr-FR" sz="1600" i="1" dirty="0">
                <a:latin typeface="Times New Roman" panose="02020603050405020304" pitchFamily="18" charset="0"/>
                <a:cs typeface="Times New Roman" panose="02020603050405020304" pitchFamily="18" charset="0"/>
              </a:rPr>
              <a:t> m</a:t>
            </a:r>
            <a:r>
              <a:rPr lang="ro-RO" sz="1600" i="1" dirty="0">
                <a:latin typeface="Times New Roman" panose="02020603050405020304" pitchFamily="18" charset="0"/>
                <a:cs typeface="Times New Roman" panose="02020603050405020304" pitchFamily="18" charset="0"/>
              </a:rPr>
              <a:t>ă</a:t>
            </a:r>
            <a:r>
              <a:rPr lang="fr-FR" sz="1600" i="1" dirty="0">
                <a:latin typeface="Times New Roman" panose="02020603050405020304" pitchFamily="18" charset="0"/>
                <a:cs typeface="Times New Roman" panose="02020603050405020304" pitchFamily="18" charset="0"/>
              </a:rPr>
              <a:t> comport</a:t>
            </a: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Cu iubirea ta</a:t>
            </a:r>
            <a:br>
              <a:rPr lang="fr-FR" sz="1600" i="1" dirty="0">
                <a:latin typeface="Times New Roman" panose="02020603050405020304" pitchFamily="18" charset="0"/>
                <a:cs typeface="Times New Roman" panose="02020603050405020304" pitchFamily="18" charset="0"/>
              </a:rPr>
            </a:b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Te iubesc at</a:t>
            </a:r>
            <a:r>
              <a:rPr lang="ro-RO" sz="1600" i="1" dirty="0">
                <a:latin typeface="Times New Roman" panose="02020603050405020304" pitchFamily="18" charset="0"/>
                <a:cs typeface="Times New Roman" panose="02020603050405020304" pitchFamily="18" charset="0"/>
              </a:rPr>
              <a:t>â</a:t>
            </a:r>
            <a:r>
              <a:rPr lang="fr-FR" sz="1600" i="1" dirty="0">
                <a:latin typeface="Times New Roman" panose="02020603050405020304" pitchFamily="18" charset="0"/>
                <a:cs typeface="Times New Roman" panose="02020603050405020304" pitchFamily="18" charset="0"/>
              </a:rPr>
              <a:t>t de mult</a:t>
            </a:r>
            <a:br>
              <a:rPr lang="fr-FR" sz="1600" i="1" dirty="0">
                <a:latin typeface="Times New Roman" panose="02020603050405020304" pitchFamily="18" charset="0"/>
                <a:cs typeface="Times New Roman" panose="02020603050405020304" pitchFamily="18" charset="0"/>
              </a:rPr>
            </a:br>
            <a:r>
              <a:rPr lang="ro-RO" sz="1600" i="1" dirty="0">
                <a:latin typeface="Times New Roman" panose="02020603050405020304" pitchFamily="18" charset="0"/>
                <a:cs typeface="Times New Roman" panose="02020603050405020304" pitchFamily="18" charset="0"/>
              </a:rPr>
              <a:t>Ș</a:t>
            </a:r>
            <a:r>
              <a:rPr lang="fr-FR" sz="1600" i="1" dirty="0">
                <a:latin typeface="Times New Roman" panose="02020603050405020304" pitchFamily="18" charset="0"/>
                <a:cs typeface="Times New Roman" panose="02020603050405020304" pitchFamily="18" charset="0"/>
              </a:rPr>
              <a:t>i gresesc prea des</a:t>
            </a: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Am nevoie</a:t>
            </a:r>
            <a:r>
              <a:rPr lang="ro-RO" sz="1600" i="1" dirty="0">
                <a:latin typeface="Times New Roman" panose="02020603050405020304" pitchFamily="18" charset="0"/>
                <a:cs typeface="Times New Roman" panose="02020603050405020304" pitchFamily="18" charset="0"/>
              </a:rPr>
              <a:t> de</a:t>
            </a:r>
            <a:r>
              <a:rPr lang="fr-FR" sz="1600" i="1" dirty="0">
                <a:latin typeface="Times New Roman" panose="02020603050405020304" pitchFamily="18" charset="0"/>
                <a:cs typeface="Times New Roman" panose="02020603050405020304" pitchFamily="18" charset="0"/>
              </a:rPr>
              <a:t> un pic de ajutor</a:t>
            </a: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Nu m</a:t>
            </a:r>
            <a:r>
              <a:rPr lang="ro-RO" sz="1600" i="1" dirty="0">
                <a:latin typeface="Times New Roman" panose="02020603050405020304" pitchFamily="18" charset="0"/>
                <a:cs typeface="Times New Roman" panose="02020603050405020304" pitchFamily="18" charset="0"/>
              </a:rPr>
              <a:t>ă</a:t>
            </a:r>
            <a:r>
              <a:rPr lang="fr-FR" sz="1600" i="1" dirty="0">
                <a:latin typeface="Times New Roman" panose="02020603050405020304" pitchFamily="18" charset="0"/>
                <a:cs typeface="Times New Roman" panose="02020603050405020304" pitchFamily="18" charset="0"/>
              </a:rPr>
              <a:t> l</a:t>
            </a:r>
            <a:r>
              <a:rPr lang="ro-RO" sz="1600" i="1" dirty="0">
                <a:latin typeface="Times New Roman" panose="02020603050405020304" pitchFamily="18" charset="0"/>
                <a:cs typeface="Times New Roman" panose="02020603050405020304" pitchFamily="18" charset="0"/>
              </a:rPr>
              <a:t>ă</a:t>
            </a:r>
            <a:r>
              <a:rPr lang="fr-FR" sz="1600" i="1" dirty="0">
                <a:latin typeface="Times New Roman" panose="02020603050405020304" pitchFamily="18" charset="0"/>
                <a:cs typeface="Times New Roman" panose="02020603050405020304" pitchFamily="18" charset="0"/>
              </a:rPr>
              <a:t>sa a</a:t>
            </a:r>
            <a:r>
              <a:rPr lang="ro-RO" sz="1600" i="1" dirty="0">
                <a:latin typeface="Times New Roman" panose="02020603050405020304" pitchFamily="18" charset="0"/>
                <a:cs typeface="Times New Roman" panose="02020603050405020304" pitchFamily="18" charset="0"/>
              </a:rPr>
              <a:t>ț</a:t>
            </a:r>
            <a:r>
              <a:rPr lang="fr-FR" sz="1600" i="1" dirty="0">
                <a:latin typeface="Times New Roman" panose="02020603050405020304" pitchFamily="18" charset="0"/>
                <a:cs typeface="Times New Roman" panose="02020603050405020304" pitchFamily="18" charset="0"/>
              </a:rPr>
              <a:t>a</a:t>
            </a:r>
            <a:br>
              <a:rPr lang="fr-FR" sz="1600" i="1" dirty="0">
                <a:latin typeface="Times New Roman" panose="02020603050405020304" pitchFamily="18" charset="0"/>
                <a:cs typeface="Times New Roman" panose="02020603050405020304" pitchFamily="18" charset="0"/>
              </a:rPr>
            </a:b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Am nevoie de tine</a:t>
            </a:r>
            <a:br>
              <a:rPr lang="fr-FR" sz="1600" i="1" dirty="0">
                <a:latin typeface="Times New Roman" panose="02020603050405020304" pitchFamily="18" charset="0"/>
                <a:cs typeface="Times New Roman" panose="02020603050405020304" pitchFamily="18" charset="0"/>
              </a:rPr>
            </a:br>
            <a:r>
              <a:rPr lang="fr-FR" sz="1600" i="1" dirty="0">
                <a:latin typeface="Times New Roman" panose="02020603050405020304" pitchFamily="18" charset="0"/>
                <a:cs typeface="Times New Roman" panose="02020603050405020304" pitchFamily="18" charset="0"/>
              </a:rPr>
              <a:t>Am nevoie de iubirea ta</a:t>
            </a:r>
            <a:r>
              <a:rPr lang="ro-RO" sz="1600" i="1" dirty="0">
                <a:latin typeface="Times New Roman" panose="02020603050405020304" pitchFamily="18" charset="0"/>
                <a:cs typeface="Times New Roman" panose="02020603050405020304" pitchFamily="18" charset="0"/>
              </a:rPr>
              <a:t>!</a:t>
            </a:r>
            <a:br>
              <a:rPr lang="fr-FR" sz="1600" i="1"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364088" y="855012"/>
            <a:ext cx="2808312" cy="646331"/>
          </a:xfrm>
          <a:prstGeom prst="rect">
            <a:avLst/>
          </a:prstGeom>
          <a:noFill/>
        </p:spPr>
        <p:txBody>
          <a:bodyPr wrap="square" rtlCol="0">
            <a:spAutoFit/>
          </a:bodyPr>
          <a:lstStyle/>
          <a:p>
            <a:pPr algn="ctr"/>
            <a:r>
              <a:rPr lang="ro-RO" dirty="0">
                <a:latin typeface="Algerian" panose="04020705040A02060702" pitchFamily="82" charset="0"/>
              </a:rPr>
              <a:t>Te iubesc atât de mult!</a:t>
            </a:r>
            <a:endParaRPr lang="ru-RU" dirty="0"/>
          </a:p>
        </p:txBody>
      </p:sp>
      <p:sp>
        <p:nvSpPr>
          <p:cNvPr id="12" name="TextBox 11"/>
          <p:cNvSpPr txBox="1"/>
          <p:nvPr/>
        </p:nvSpPr>
        <p:spPr>
          <a:xfrm>
            <a:off x="7164288" y="5573276"/>
            <a:ext cx="1728192" cy="338554"/>
          </a:xfrm>
          <a:prstGeom prst="rect">
            <a:avLst/>
          </a:prstGeom>
          <a:noFill/>
        </p:spPr>
        <p:txBody>
          <a:bodyPr wrap="square" rtlCol="0">
            <a:spAutoFit/>
          </a:bodyPr>
          <a:lstStyle/>
          <a:p>
            <a:r>
              <a:rPr lang="ro-RO" sz="1600" i="1" dirty="0">
                <a:latin typeface="Times New Roman" panose="02020603050405020304" pitchFamily="18" charset="0"/>
                <a:cs typeface="Times New Roman" panose="02020603050405020304" pitchFamily="18" charset="0"/>
              </a:rPr>
              <a:t>   Patricia Cujbă</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98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1500"/>
                                        <p:tgtEl>
                                          <p:spTgt spid="7">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500"/>
                                        <p:tgtEl>
                                          <p:spTgt spid="6">
                                            <p:txEl>
                                              <p:pRg st="0" end="0"/>
                                            </p:txEl>
                                          </p:spTgt>
                                        </p:tgtEl>
                                      </p:cBhvr>
                                    </p:animEffect>
                                    <p:anim calcmode="lin" valueType="num">
                                      <p:cBhvr>
                                        <p:cTn id="20"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5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500"/>
                                        <p:tgtEl>
                                          <p:spTgt spid="6">
                                            <p:txEl>
                                              <p:pRg st="2" end="2"/>
                                            </p:txEl>
                                          </p:spTgt>
                                        </p:tgtEl>
                                      </p:cBhvr>
                                    </p:animEffect>
                                    <p:anim calcmode="lin" valueType="num">
                                      <p:cBhvr>
                                        <p:cTn id="25"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5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500"/>
                                        <p:tgtEl>
                                          <p:spTgt spid="6">
                                            <p:txEl>
                                              <p:pRg st="3" end="3"/>
                                            </p:txEl>
                                          </p:spTgt>
                                        </p:tgtEl>
                                      </p:cBhvr>
                                    </p:animEffect>
                                    <p:anim calcmode="lin" valueType="num">
                                      <p:cBhvr>
                                        <p:cTn id="30" dur="1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5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6" presetClass="entr" presetSubtype="16" fill="hold"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circle(in)">
                                      <p:cBhvr>
                                        <p:cTn id="34" dur="1500"/>
                                        <p:tgtEl>
                                          <p:spTgt spid="11">
                                            <p:txEl>
                                              <p:pRg st="0" end="0"/>
                                            </p:txEl>
                                          </p:spTgt>
                                        </p:tgtEl>
                                      </p:cBhvr>
                                    </p:animEffect>
                                  </p:childTnLst>
                                </p:cTn>
                              </p:par>
                              <p:par>
                                <p:cTn id="35" presetID="42" presetClass="entr"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500"/>
                                        <p:tgtEl>
                                          <p:spTgt spid="10">
                                            <p:txEl>
                                              <p:pRg st="0" end="0"/>
                                            </p:txEl>
                                          </p:spTgt>
                                        </p:tgtEl>
                                      </p:cBhvr>
                                    </p:animEffect>
                                    <p:anim calcmode="lin" valueType="num">
                                      <p:cBhvr>
                                        <p:cTn id="38" dur="1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9" dur="1500" fill="hold"/>
                                        <p:tgtEl>
                                          <p:spTgt spid="10">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500"/>
                                        <p:tgtEl>
                                          <p:spTgt spid="8">
                                            <p:txEl>
                                              <p:pRg st="0" end="0"/>
                                            </p:txEl>
                                          </p:spTgt>
                                        </p:tgtEl>
                                      </p:cBhvr>
                                    </p:animEffect>
                                    <p:anim calcmode="lin" valueType="num">
                                      <p:cBhvr>
                                        <p:cTn id="43"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500" fill="hold"/>
                                        <p:tgtEl>
                                          <p:spTgt spid="8">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1500"/>
                                        <p:tgtEl>
                                          <p:spTgt spid="12">
                                            <p:txEl>
                                              <p:pRg st="0" end="0"/>
                                            </p:txEl>
                                          </p:spTgt>
                                        </p:tgtEl>
                                      </p:cBhvr>
                                    </p:animEffect>
                                    <p:anim calcmode="lin" valueType="num">
                                      <p:cBhvr>
                                        <p:cTn id="48" dur="1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9" dur="1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7296"/>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288" y="2015085"/>
            <a:ext cx="2526928" cy="2142835"/>
          </a:xfrm>
          <a:prstGeom prst="rect">
            <a:avLst/>
          </a:prstGeom>
        </p:spPr>
      </p:pic>
      <p:sp>
        <p:nvSpPr>
          <p:cNvPr id="5" name="TextBox 4"/>
          <p:cNvSpPr txBox="1"/>
          <p:nvPr/>
        </p:nvSpPr>
        <p:spPr>
          <a:xfrm>
            <a:off x="503548" y="1655566"/>
            <a:ext cx="3672408" cy="3539430"/>
          </a:xfrm>
          <a:prstGeom prst="rect">
            <a:avLst/>
          </a:prstGeom>
          <a:noFill/>
        </p:spPr>
        <p:txBody>
          <a:bodyPr wrap="square" rtlCol="0">
            <a:spAutoFit/>
          </a:bodyPr>
          <a:lstStyle/>
          <a:p>
            <a:pPr algn="ctr"/>
            <a:r>
              <a:rPr lang="ro-RO" sz="1600" i="1" dirty="0">
                <a:latin typeface="Times New Roman" panose="02020603050405020304" pitchFamily="18" charset="0"/>
                <a:cs typeface="Times New Roman" panose="02020603050405020304" pitchFamily="18" charset="0"/>
              </a:rPr>
              <a:t>Î</a:t>
            </a:r>
            <a:r>
              <a:rPr lang="en-US" sz="1600" i="1" dirty="0">
                <a:latin typeface="Times New Roman" panose="02020603050405020304" pitchFamily="18" charset="0"/>
                <a:cs typeface="Times New Roman" panose="02020603050405020304" pitchFamily="18" charset="0"/>
              </a:rPr>
              <a:t>n </a:t>
            </a:r>
            <a:r>
              <a:rPr lang="en-US" sz="1600" i="1" dirty="0" err="1">
                <a:latin typeface="Times New Roman" panose="02020603050405020304" pitchFamily="18" charset="0"/>
                <a:cs typeface="Times New Roman" panose="02020603050405020304" pitchFamily="18" charset="0"/>
              </a:rPr>
              <a:t>ochii</a:t>
            </a:r>
            <a:r>
              <a:rPr lang="en-US" sz="1600" i="1" dirty="0">
                <a:latin typeface="Times New Roman" panose="02020603050405020304" pitchFamily="18" charset="0"/>
                <a:cs typeface="Times New Roman" panose="02020603050405020304" pitchFamily="18" charset="0"/>
              </a:rPr>
              <a:t> t</a:t>
            </a:r>
            <a:r>
              <a:rPr lang="ro-RO" sz="1600" i="1" dirty="0">
                <a:latin typeface="Times New Roman" panose="02020603050405020304" pitchFamily="18" charset="0"/>
                <a:cs typeface="Times New Roman" panose="02020603050405020304" pitchFamily="18" charset="0"/>
              </a:rPr>
              <a:t>ăi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verzi</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E un </a:t>
            </a:r>
            <a:r>
              <a:rPr lang="en-US" sz="1600" i="1" dirty="0" err="1">
                <a:latin typeface="Times New Roman" panose="02020603050405020304" pitchFamily="18" charset="0"/>
                <a:cs typeface="Times New Roman" panose="02020603050405020304" pitchFamily="18" charset="0"/>
              </a:rPr>
              <a:t>tablou</a:t>
            </a:r>
            <a:r>
              <a:rPr lang="en-US" sz="1600" i="1" dirty="0">
                <a:latin typeface="Times New Roman" panose="02020603050405020304" pitchFamily="18" charset="0"/>
                <a:cs typeface="Times New Roman" panose="02020603050405020304" pitchFamily="18" charset="0"/>
              </a:rPr>
              <a:t> perfect</a:t>
            </a:r>
            <a:br>
              <a:rPr lang="en-US" sz="1600" i="1" dirty="0">
                <a:latin typeface="Times New Roman" panose="02020603050405020304" pitchFamily="18" charset="0"/>
                <a:cs typeface="Times New Roman" panose="02020603050405020304" pitchFamily="18" charset="0"/>
              </a:rPr>
            </a:br>
            <a:r>
              <a:rPr lang="ro-RO" sz="1600" i="1" dirty="0">
                <a:latin typeface="Times New Roman" panose="02020603050405020304" pitchFamily="18" charset="0"/>
                <a:cs typeface="Times New Roman" panose="02020603050405020304" pitchFamily="18" charset="0"/>
              </a:rPr>
              <a:t>Î</a:t>
            </a:r>
            <a:r>
              <a:rPr lang="en-US" sz="1600" i="1" dirty="0">
                <a:latin typeface="Times New Roman" panose="02020603050405020304" pitchFamily="18" charset="0"/>
                <a:cs typeface="Times New Roman" panose="02020603050405020304" pitchFamily="18" charset="0"/>
              </a:rPr>
              <a:t>n </a:t>
            </a:r>
            <a:r>
              <a:rPr lang="en-US" sz="1600" i="1" dirty="0" err="1">
                <a:latin typeface="Times New Roman" panose="02020603050405020304" pitchFamily="18" charset="0"/>
                <a:cs typeface="Times New Roman" panose="02020603050405020304" pitchFamily="18" charset="0"/>
              </a:rPr>
              <a:t>vocea</a:t>
            </a:r>
            <a:r>
              <a:rPr lang="en-US" sz="1600" i="1" dirty="0">
                <a:latin typeface="Times New Roman" panose="02020603050405020304" pitchFamily="18" charset="0"/>
                <a:cs typeface="Times New Roman" panose="02020603050405020304" pitchFamily="18" charset="0"/>
              </a:rPr>
              <a:t> ta, de m</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crezi</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Nu </a:t>
            </a:r>
            <a:r>
              <a:rPr lang="en-US" sz="1600" i="1" dirty="0" err="1">
                <a:latin typeface="Times New Roman" panose="02020603050405020304" pitchFamily="18" charset="0"/>
                <a:cs typeface="Times New Roman" panose="02020603050405020304" pitchFamily="18" charset="0"/>
              </a:rPr>
              <a:t>gasesc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nici</a:t>
            </a:r>
            <a:r>
              <a:rPr lang="en-US" sz="1600" i="1" dirty="0">
                <a:latin typeface="Times New Roman" panose="02020603050405020304" pitchFamily="18" charset="0"/>
                <a:cs typeface="Times New Roman" panose="02020603050405020304" pitchFamily="18" charset="0"/>
              </a:rPr>
              <a:t> un defect.</a:t>
            </a:r>
            <a:br>
              <a:rPr lang="en-US" sz="1600" i="1" dirty="0">
                <a:latin typeface="Times New Roman" panose="02020603050405020304" pitchFamily="18" charset="0"/>
                <a:cs typeface="Times New Roman" panose="02020603050405020304" pitchFamily="18" charset="0"/>
              </a:rPr>
            </a:b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a:t>
            </a:r>
            <a:r>
              <a:rPr lang="en-US" sz="1600" i="1" dirty="0" err="1">
                <a:latin typeface="Times New Roman" panose="02020603050405020304" pitchFamily="18" charset="0"/>
                <a:cs typeface="Times New Roman" panose="02020603050405020304" pitchFamily="18" charset="0"/>
              </a:rPr>
              <a:t>fiecare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dat</a:t>
            </a:r>
            <a:r>
              <a:rPr lang="ro-RO" sz="1600" i="1" dirty="0">
                <a:latin typeface="Times New Roman" panose="02020603050405020304" pitchFamily="18" charset="0"/>
                <a:cs typeface="Times New Roman" panose="02020603050405020304" pitchFamily="18" charset="0"/>
              </a:rPr>
              <a:t>ă </a:t>
            </a:r>
            <a:r>
              <a:rPr lang="en-US" sz="1600" i="1" dirty="0">
                <a:latin typeface="Times New Roman" panose="02020603050405020304" pitchFamily="18" charset="0"/>
                <a:cs typeface="Times New Roman" panose="02020603050405020304" pitchFamily="18" charset="0"/>
              </a:rPr>
              <a:t>c</a:t>
            </a:r>
            <a:r>
              <a:rPr lang="ro-RO" sz="1600" i="1" dirty="0">
                <a:latin typeface="Times New Roman" panose="02020603050405020304" pitchFamily="18" charset="0"/>
                <a:cs typeface="Times New Roman" panose="02020603050405020304" pitchFamily="18" charset="0"/>
              </a:rPr>
              <a:t>â</a:t>
            </a:r>
            <a:r>
              <a:rPr lang="en-US" sz="1600" i="1" dirty="0" err="1">
                <a:latin typeface="Times New Roman" panose="02020603050405020304" pitchFamily="18" charset="0"/>
                <a:cs typeface="Times New Roman" panose="02020603050405020304" pitchFamily="18" charset="0"/>
              </a:rPr>
              <a:t>nd</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v</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d</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Inima</a:t>
            </a:r>
            <a:r>
              <a:rPr lang="en-US" sz="1600" i="1" dirty="0">
                <a:latin typeface="Times New Roman" panose="02020603050405020304" pitchFamily="18" charset="0"/>
                <a:cs typeface="Times New Roman" panose="02020603050405020304" pitchFamily="18" charset="0"/>
              </a:rPr>
              <a:t> o </a:t>
            </a:r>
            <a:r>
              <a:rPr lang="en-US" sz="1600" i="1" dirty="0" err="1">
                <a:latin typeface="Times New Roman" panose="02020603050405020304" pitchFamily="18" charset="0"/>
                <a:cs typeface="Times New Roman" panose="02020603050405020304" pitchFamily="18" charset="0"/>
              </a:rPr>
              <a:t>ia</a:t>
            </a:r>
            <a:r>
              <a:rPr lang="en-US" sz="1600" i="1" dirty="0">
                <a:latin typeface="Times New Roman" panose="02020603050405020304" pitchFamily="18" charset="0"/>
                <a:cs typeface="Times New Roman" panose="02020603050405020304" pitchFamily="18" charset="0"/>
              </a:rPr>
              <a:t> la </a:t>
            </a:r>
            <a:r>
              <a:rPr lang="en-US" sz="1600" i="1" dirty="0" err="1">
                <a:latin typeface="Times New Roman" panose="02020603050405020304" pitchFamily="18" charset="0"/>
                <a:cs typeface="Times New Roman" panose="02020603050405020304" pitchFamily="18" charset="0"/>
              </a:rPr>
              <a:t>goan</a:t>
            </a:r>
            <a:r>
              <a:rPr lang="ro-RO" sz="1600" i="1" dirty="0">
                <a:latin typeface="Times New Roman" panose="02020603050405020304" pitchFamily="18" charset="0"/>
                <a:cs typeface="Times New Roman" panose="02020603050405020304" pitchFamily="18" charset="0"/>
              </a:rPr>
              <a:t>ă</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a:t>
            </a:r>
            <a:r>
              <a:rPr lang="en-US" sz="1600" i="1" dirty="0" err="1">
                <a:latin typeface="Times New Roman" panose="02020603050405020304" pitchFamily="18" charset="0"/>
                <a:cs typeface="Times New Roman" panose="02020603050405020304" pitchFamily="18" charset="0"/>
              </a:rPr>
              <a:t>fiecare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dat</a:t>
            </a:r>
            <a:r>
              <a:rPr lang="ro-RO" sz="1600" i="1" dirty="0">
                <a:latin typeface="Times New Roman" panose="02020603050405020304" pitchFamily="18" charset="0"/>
                <a:cs typeface="Times New Roman" panose="02020603050405020304" pitchFamily="18" charset="0"/>
              </a:rPr>
              <a:t>ă </a:t>
            </a:r>
            <a:r>
              <a:rPr lang="en-US" sz="1600" i="1" dirty="0">
                <a:latin typeface="Times New Roman" panose="02020603050405020304" pitchFamily="18" charset="0"/>
                <a:cs typeface="Times New Roman" panose="02020603050405020304" pitchFamily="18" charset="0"/>
              </a:rPr>
              <a:t>c</a:t>
            </a:r>
            <a:r>
              <a:rPr lang="ro-RO" sz="1600" i="1" dirty="0">
                <a:latin typeface="Times New Roman" panose="02020603050405020304" pitchFamily="18" charset="0"/>
                <a:cs typeface="Times New Roman" panose="02020603050405020304" pitchFamily="18" charset="0"/>
              </a:rPr>
              <a:t>â</a:t>
            </a:r>
            <a:r>
              <a:rPr lang="en-US" sz="1600" i="1" dirty="0" err="1">
                <a:latin typeface="Times New Roman" panose="02020603050405020304" pitchFamily="18" charset="0"/>
                <a:cs typeface="Times New Roman" panose="02020603050405020304" pitchFamily="18" charset="0"/>
              </a:rPr>
              <a:t>nd</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v</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d</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Lumea</a:t>
            </a:r>
            <a:r>
              <a:rPr lang="en-US" sz="1600" i="1" dirty="0">
                <a:latin typeface="Times New Roman" panose="02020603050405020304" pitchFamily="18" charset="0"/>
                <a:cs typeface="Times New Roman" panose="02020603050405020304" pitchFamily="18" charset="0"/>
              </a:rPr>
              <a:t> din </a:t>
            </a:r>
            <a:r>
              <a:rPr lang="en-US" sz="1600" i="1" dirty="0" err="1">
                <a:latin typeface="Times New Roman" panose="02020603050405020304" pitchFamily="18" charset="0"/>
                <a:cs typeface="Times New Roman" panose="02020603050405020304" pitchFamily="18" charset="0"/>
              </a:rPr>
              <a:t>jur</a:t>
            </a:r>
            <a:r>
              <a:rPr lang="en-US" sz="1600" i="1" dirty="0">
                <a:latin typeface="Times New Roman" panose="02020603050405020304" pitchFamily="18" charset="0"/>
                <a:cs typeface="Times New Roman" panose="02020603050405020304" pitchFamily="18" charset="0"/>
              </a:rPr>
              <a:t> o </a:t>
            </a:r>
            <a:r>
              <a:rPr lang="en-US" sz="1600" i="1" dirty="0" err="1">
                <a:latin typeface="Times New Roman" panose="02020603050405020304" pitchFamily="18" charset="0"/>
                <a:cs typeface="Times New Roman" panose="02020603050405020304" pitchFamily="18" charset="0"/>
              </a:rPr>
              <a:t>ia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razna</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a:t>
            </a:r>
            <a:r>
              <a:rPr lang="ro-RO" sz="1600" i="1" dirty="0">
                <a:latin typeface="Times New Roman" panose="02020603050405020304" pitchFamily="18" charset="0"/>
                <a:cs typeface="Times New Roman" panose="02020603050405020304" pitchFamily="18" charset="0"/>
              </a:rPr>
              <a:t>ș</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putea</a:t>
            </a:r>
            <a:r>
              <a:rPr lang="en-US" sz="1600" i="1" dirty="0">
                <a:latin typeface="Times New Roman" panose="02020603050405020304" pitchFamily="18" charset="0"/>
                <a:cs typeface="Times New Roman" panose="02020603050405020304" pitchFamily="18" charset="0"/>
              </a:rPr>
              <a:t> muri </a:t>
            </a:r>
            <a:r>
              <a:rPr lang="en-US" sz="1600" i="1" dirty="0" err="1">
                <a:latin typeface="Times New Roman" panose="02020603050405020304" pitchFamily="18" charset="0"/>
                <a:cs typeface="Times New Roman" panose="02020603050405020304" pitchFamily="18" charset="0"/>
              </a:rPr>
              <a:t>pentru</a:t>
            </a:r>
            <a:r>
              <a:rPr lang="en-US" sz="1600" i="1" dirty="0">
                <a:latin typeface="Times New Roman" panose="02020603050405020304" pitchFamily="18" charset="0"/>
                <a:cs typeface="Times New Roman" panose="02020603050405020304" pitchFamily="18" charset="0"/>
              </a:rPr>
              <a:t> tine?</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Ar</a:t>
            </a:r>
            <a:r>
              <a:rPr lang="en-US" sz="1600" i="1" dirty="0">
                <a:latin typeface="Times New Roman" panose="02020603050405020304" pitchFamily="18" charset="0"/>
                <a:cs typeface="Times New Roman" panose="02020603050405020304" pitchFamily="18" charset="0"/>
              </a:rPr>
              <a:t> fi </a:t>
            </a:r>
            <a:r>
              <a:rPr lang="en-US" sz="1600" i="1" dirty="0" err="1">
                <a:latin typeface="Times New Roman" panose="02020603050405020304" pitchFamily="18" charset="0"/>
                <a:cs typeface="Times New Roman" panose="02020603050405020304" pitchFamily="18" charset="0"/>
              </a:rPr>
              <a:t>prea</a:t>
            </a:r>
            <a:r>
              <a:rPr lang="en-US" sz="1600" i="1" dirty="0">
                <a:latin typeface="Times New Roman" panose="02020603050405020304" pitchFamily="18" charset="0"/>
                <a:cs typeface="Times New Roman" panose="02020603050405020304" pitchFamily="18" charset="0"/>
              </a:rPr>
              <a:t> u</a:t>
            </a:r>
            <a:r>
              <a:rPr lang="ro-RO" sz="1600" i="1" dirty="0">
                <a:latin typeface="Times New Roman" panose="02020603050405020304" pitchFamily="18" charset="0"/>
                <a:cs typeface="Times New Roman" panose="02020603050405020304" pitchFamily="18" charset="0"/>
              </a:rPr>
              <a:t>ș</a:t>
            </a:r>
            <a:r>
              <a:rPr lang="en-US" sz="1600" i="1" dirty="0">
                <a:latin typeface="Times New Roman" panose="02020603050405020304" pitchFamily="18" charset="0"/>
                <a:cs typeface="Times New Roman" panose="02020603050405020304" pitchFamily="18" charset="0"/>
              </a:rPr>
              <a:t>or</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As </a:t>
            </a:r>
            <a:r>
              <a:rPr lang="en-US" sz="1600" i="1" dirty="0" err="1">
                <a:latin typeface="Times New Roman" panose="02020603050405020304" pitchFamily="18" charset="0"/>
                <a:cs typeface="Times New Roman" panose="02020603050405020304" pitchFamily="18" charset="0"/>
              </a:rPr>
              <a:t>putea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a:t>
            </a:r>
            <a:r>
              <a:rPr lang="ro-RO" sz="1600" i="1" dirty="0">
                <a:latin typeface="Times New Roman" panose="02020603050405020304" pitchFamily="18" charset="0"/>
                <a:cs typeface="Times New Roman" panose="02020603050405020304" pitchFamily="18" charset="0"/>
              </a:rPr>
              <a:t>ă</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pentru</a:t>
            </a:r>
            <a:r>
              <a:rPr lang="en-US" sz="1600" i="1" dirty="0">
                <a:latin typeface="Times New Roman" panose="02020603050405020304" pitchFamily="18" charset="0"/>
                <a:cs typeface="Times New Roman" panose="02020603050405020304" pitchFamily="18" charset="0"/>
              </a:rPr>
              <a:t> tine?</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Ar</a:t>
            </a:r>
            <a:r>
              <a:rPr lang="en-US" sz="1600" i="1" dirty="0">
                <a:latin typeface="Times New Roman" panose="02020603050405020304" pitchFamily="18" charset="0"/>
                <a:cs typeface="Times New Roman" panose="02020603050405020304" pitchFamily="18" charset="0"/>
              </a:rPr>
              <a:t> fi cam </a:t>
            </a:r>
            <a:r>
              <a:rPr lang="en-US" sz="1600" i="1" dirty="0" err="1">
                <a:latin typeface="Times New Roman" panose="02020603050405020304" pitchFamily="18" charset="0"/>
                <a:cs typeface="Times New Roman" panose="02020603050405020304" pitchFamily="18" charset="0"/>
              </a:rPr>
              <a:t>distrug</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tor...</a:t>
            </a:r>
            <a:endParaRPr lang="ru-RU"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71600" y="1134036"/>
            <a:ext cx="2736304" cy="369332"/>
          </a:xfrm>
          <a:prstGeom prst="rect">
            <a:avLst/>
          </a:prstGeom>
          <a:noFill/>
        </p:spPr>
        <p:txBody>
          <a:bodyPr wrap="square" rtlCol="0">
            <a:spAutoFit/>
          </a:bodyPr>
          <a:lstStyle/>
          <a:p>
            <a:pPr algn="ctr"/>
            <a:r>
              <a:rPr lang="ro-RO" dirty="0">
                <a:latin typeface="Algerian" panose="04020705040A02060702" pitchFamily="82" charset="0"/>
              </a:rPr>
              <a:t>Scrisoare</a:t>
            </a:r>
            <a:endParaRPr lang="ru-RU" dirty="0"/>
          </a:p>
        </p:txBody>
      </p:sp>
      <p:sp>
        <p:nvSpPr>
          <p:cNvPr id="7" name="TextBox 6"/>
          <p:cNvSpPr txBox="1"/>
          <p:nvPr/>
        </p:nvSpPr>
        <p:spPr>
          <a:xfrm>
            <a:off x="2200807" y="5194996"/>
            <a:ext cx="2232248" cy="338554"/>
          </a:xfrm>
          <a:prstGeom prst="rect">
            <a:avLst/>
          </a:prstGeom>
          <a:noFill/>
        </p:spPr>
        <p:txBody>
          <a:bodyPr wrap="square" rtlCol="0">
            <a:spAutoFit/>
          </a:bodyPr>
          <a:lstStyle/>
          <a:p>
            <a:r>
              <a:rPr lang="ro-RO" sz="1600" i="1" dirty="0">
                <a:latin typeface="Times New Roman" panose="02020603050405020304" pitchFamily="18" charset="0"/>
                <a:cs typeface="Times New Roman" panose="02020603050405020304" pitchFamily="18" charset="0"/>
              </a:rPr>
              <a:t>         Rău Victoria</a:t>
            </a:r>
            <a:endParaRPr lang="ru-RU" sz="1600"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2238" t="5978" r="55467" b="8776"/>
          <a:stretch/>
        </p:blipFill>
        <p:spPr>
          <a:xfrm>
            <a:off x="4856813" y="494675"/>
            <a:ext cx="3867462" cy="5846164"/>
          </a:xfrm>
          <a:prstGeom prst="rect">
            <a:avLst/>
          </a:prstGeom>
        </p:spPr>
      </p:pic>
      <p:sp>
        <p:nvSpPr>
          <p:cNvPr id="10" name="TextBox 9"/>
          <p:cNvSpPr txBox="1"/>
          <p:nvPr/>
        </p:nvSpPr>
        <p:spPr>
          <a:xfrm>
            <a:off x="5148064" y="1869502"/>
            <a:ext cx="3168352" cy="3046988"/>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Am </a:t>
            </a:r>
            <a:r>
              <a:rPr lang="ro-RO" sz="1600" i="1" dirty="0">
                <a:latin typeface="Times New Roman" panose="02020603050405020304" pitchFamily="18" charset="0"/>
                <a:cs typeface="Times New Roman" panose="02020603050405020304" pitchFamily="18" charset="0"/>
              </a:rPr>
              <a:t>î</a:t>
            </a:r>
            <a:r>
              <a:rPr lang="en-US" sz="1600" i="1" dirty="0" err="1">
                <a:latin typeface="Times New Roman" panose="02020603050405020304" pitchFamily="18" charset="0"/>
                <a:cs typeface="Times New Roman" panose="02020603050405020304" pitchFamily="18" charset="0"/>
              </a:rPr>
              <a:t>ncercat</a:t>
            </a:r>
            <a:r>
              <a:rPr lang="en-US" sz="1600" i="1" dirty="0">
                <a:latin typeface="Times New Roman" panose="02020603050405020304" pitchFamily="18" charset="0"/>
                <a:cs typeface="Times New Roman" panose="02020603050405020304" pitchFamily="18" charset="0"/>
              </a:rPr>
              <a:t> 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m</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opresc</a:t>
            </a:r>
            <a:r>
              <a:rPr lang="en-US" sz="1600" i="1" dirty="0">
                <a:latin typeface="Times New Roman" panose="02020603050405020304" pitchFamily="18" charset="0"/>
                <a:cs typeface="Times New Roman" panose="02020603050405020304" pitchFamily="18" charset="0"/>
              </a:rPr>
              <a:t> o clip</a:t>
            </a:r>
            <a:r>
              <a:rPr lang="ro-RO" sz="1600" i="1" dirty="0">
                <a:latin typeface="Times New Roman" panose="02020603050405020304" pitchFamily="18" charset="0"/>
                <a:cs typeface="Times New Roman" panose="02020603050405020304" pitchFamily="18" charset="0"/>
              </a:rPr>
              <a:t>ă</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Din a nu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iubi</a:t>
            </a:r>
            <a:r>
              <a:rPr lang="en-US" sz="1600" i="1" dirty="0">
                <a:latin typeface="Times New Roman" panose="02020603050405020304" pitchFamily="18" charset="0"/>
                <a:cs typeface="Times New Roman" panose="02020603050405020304" pitchFamily="18" charset="0"/>
              </a:rPr>
              <a:t> 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fi </a:t>
            </a:r>
            <a:r>
              <a:rPr lang="en-US" sz="1600" i="1" dirty="0" err="1">
                <a:latin typeface="Times New Roman" panose="02020603050405020304" pitchFamily="18" charset="0"/>
                <a:cs typeface="Times New Roman" panose="02020603050405020304" pitchFamily="18" charset="0"/>
              </a:rPr>
              <a:t>putut</a:t>
            </a:r>
            <a:br>
              <a:rPr lang="en-US" sz="1600" i="1" dirty="0">
                <a:latin typeface="Times New Roman" panose="02020603050405020304" pitchFamily="18" charset="0"/>
                <a:cs typeface="Times New Roman" panose="02020603050405020304" pitchFamily="18" charset="0"/>
              </a:rPr>
            </a:br>
            <a:r>
              <a:rPr lang="ro-RO" sz="1600" i="1" dirty="0">
                <a:latin typeface="Times New Roman" panose="02020603050405020304" pitchFamily="18" charset="0"/>
                <a:cs typeface="Times New Roman" panose="02020603050405020304" pitchFamily="18" charset="0"/>
              </a:rPr>
              <a:t>Ș</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a:t>
            </a:r>
            <a:r>
              <a:rPr lang="ro-RO" sz="1600" i="1" dirty="0">
                <a:latin typeface="Times New Roman" panose="02020603050405020304" pitchFamily="18" charset="0"/>
                <a:cs typeface="Times New Roman" panose="02020603050405020304" pitchFamily="18" charset="0"/>
              </a:rPr>
              <a:t>î</a:t>
            </a:r>
            <a:r>
              <a:rPr lang="en-US" sz="1600" i="1" dirty="0" err="1">
                <a:latin typeface="Times New Roman" panose="02020603050405020304" pitchFamily="18" charset="0"/>
                <a:cs typeface="Times New Roman" panose="02020603050405020304" pitchFamily="18" charset="0"/>
              </a:rPr>
              <a:t>ntr</a:t>
            </a:r>
            <a:r>
              <a:rPr lang="en-US" sz="1600" i="1" dirty="0">
                <a:latin typeface="Times New Roman" panose="02020603050405020304" pitchFamily="18" charset="0"/>
                <a:cs typeface="Times New Roman" panose="02020603050405020304" pitchFamily="18" charset="0"/>
              </a:rPr>
              <a:t>-o </a:t>
            </a:r>
            <a:r>
              <a:rPr lang="en-US" sz="1600" i="1" dirty="0" err="1">
                <a:latin typeface="Times New Roman" panose="02020603050405020304" pitchFamily="18" charset="0"/>
                <a:cs typeface="Times New Roman" panose="02020603050405020304" pitchFamily="18" charset="0"/>
              </a:rPr>
              <a:t>singura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clipit</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Cu al meu </a:t>
            </a:r>
            <a:r>
              <a:rPr lang="en-US" sz="1600" i="1" dirty="0" err="1">
                <a:latin typeface="Times New Roman" panose="02020603050405020304" pitchFamily="18" charset="0"/>
                <a:cs typeface="Times New Roman" panose="02020603050405020304" pitchFamily="18" charset="0"/>
              </a:rPr>
              <a:t>suflet</a:t>
            </a:r>
            <a:r>
              <a:rPr lang="en-US" sz="1600" i="1" dirty="0">
                <a:latin typeface="Times New Roman" panose="02020603050405020304" pitchFamily="18" charset="0"/>
                <a:cs typeface="Times New Roman" panose="02020603050405020304" pitchFamily="18" charset="0"/>
              </a:rPr>
              <a:t> m-am </a:t>
            </a:r>
            <a:r>
              <a:rPr lang="en-US" sz="1600" i="1" dirty="0" err="1">
                <a:latin typeface="Times New Roman" panose="02020603050405020304" pitchFamily="18" charset="0"/>
                <a:cs typeface="Times New Roman" panose="02020603050405020304" pitchFamily="18" charset="0"/>
              </a:rPr>
              <a:t>pierdut</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Am </a:t>
            </a:r>
            <a:r>
              <a:rPr lang="ro-RO" sz="1600" i="1" dirty="0">
                <a:latin typeface="Times New Roman" panose="02020603050405020304" pitchFamily="18" charset="0"/>
                <a:cs typeface="Times New Roman" panose="02020603050405020304" pitchFamily="18" charset="0"/>
              </a:rPr>
              <a:t>î</a:t>
            </a:r>
            <a:r>
              <a:rPr lang="en-US" sz="1600" i="1" dirty="0" err="1">
                <a:latin typeface="Times New Roman" panose="02020603050405020304" pitchFamily="18" charset="0"/>
                <a:cs typeface="Times New Roman" panose="02020603050405020304" pitchFamily="18" charset="0"/>
              </a:rPr>
              <a:t>ncercat</a:t>
            </a:r>
            <a:r>
              <a:rPr lang="en-US" sz="1600" i="1" dirty="0">
                <a:latin typeface="Times New Roman" panose="02020603050405020304" pitchFamily="18" charset="0"/>
                <a:cs typeface="Times New Roman" panose="02020603050405020304" pitchFamily="18" charset="0"/>
              </a:rPr>
              <a:t> 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uit</a:t>
            </a:r>
            <a:r>
              <a:rPr lang="en-US" sz="1600" i="1" dirty="0">
                <a:latin typeface="Times New Roman" panose="02020603050405020304" pitchFamily="18" charset="0"/>
                <a:cs typeface="Times New Roman" panose="02020603050405020304" pitchFamily="18" charset="0"/>
              </a:rPr>
              <a:t> </a:t>
            </a:r>
            <a:r>
              <a:rPr lang="ro-RO" sz="1600" i="1" dirty="0">
                <a:latin typeface="Times New Roman" panose="02020603050405020304" pitchFamily="18" charset="0"/>
                <a:cs typeface="Times New Roman" panose="02020603050405020304" pitchFamily="18" charset="0"/>
              </a:rPr>
              <a:t>î</a:t>
            </a:r>
            <a:r>
              <a:rPr lang="en-US" sz="1600" i="1" dirty="0">
                <a:latin typeface="Times New Roman" panose="02020603050405020304" pitchFamily="18" charset="0"/>
                <a:cs typeface="Times New Roman" panose="02020603050405020304" pitchFamily="18" charset="0"/>
              </a:rPr>
              <a:t>n </a:t>
            </a:r>
            <a:r>
              <a:rPr lang="en-US" sz="1600" i="1" dirty="0" err="1">
                <a:latin typeface="Times New Roman" panose="02020603050405020304" pitchFamily="18" charset="0"/>
                <a:cs typeface="Times New Roman" panose="02020603050405020304" pitchFamily="18" charset="0"/>
              </a:rPr>
              <a:t>noapte</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Tot </a:t>
            </a:r>
            <a:r>
              <a:rPr lang="en-US" sz="1600" i="1" dirty="0" err="1">
                <a:latin typeface="Times New Roman" panose="02020603050405020304" pitchFamily="18" charset="0"/>
                <a:cs typeface="Times New Roman" panose="02020603050405020304" pitchFamily="18" charset="0"/>
              </a:rPr>
              <a:t>ce</a:t>
            </a:r>
            <a:r>
              <a:rPr lang="en-US" sz="1600" i="1" dirty="0">
                <a:latin typeface="Times New Roman" panose="02020603050405020304" pitchFamily="18" charset="0"/>
                <a:cs typeface="Times New Roman" panose="02020603050405020304" pitchFamily="18" charset="0"/>
              </a:rPr>
              <a:t> de tine </a:t>
            </a:r>
            <a:r>
              <a:rPr lang="ro-RO" sz="1600" i="1" dirty="0">
                <a:latin typeface="Times New Roman" panose="02020603050405020304" pitchFamily="18" charset="0"/>
                <a:cs typeface="Times New Roman" panose="02020603050405020304" pitchFamily="18" charset="0"/>
              </a:rPr>
              <a:t>î</a:t>
            </a:r>
            <a:r>
              <a:rPr lang="en-US" sz="1600" i="1" dirty="0">
                <a:latin typeface="Times New Roman" panose="02020603050405020304" pitchFamily="18" charset="0"/>
                <a:cs typeface="Times New Roman" panose="02020603050405020304" pitchFamily="18" charset="0"/>
              </a:rPr>
              <a:t>mi </a:t>
            </a:r>
            <a:r>
              <a:rPr lang="en-US" sz="1600" i="1" dirty="0" err="1">
                <a:latin typeface="Times New Roman" panose="02020603050405020304" pitchFamily="18" charset="0"/>
                <a:cs typeface="Times New Roman" panose="02020603050405020304" pitchFamily="18" charset="0"/>
              </a:rPr>
              <a:t>amintesc</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Dar cu </a:t>
            </a:r>
            <a:r>
              <a:rPr lang="en-US" sz="1600" i="1" dirty="0" err="1">
                <a:latin typeface="Times New Roman" panose="02020603050405020304" pitchFamily="18" charset="0"/>
                <a:cs typeface="Times New Roman" panose="02020603050405020304" pitchFamily="18" charset="0"/>
              </a:rPr>
              <a:t>fiecare</a:t>
            </a:r>
            <a:r>
              <a:rPr lang="en-US" sz="1600" i="1" dirty="0">
                <a:latin typeface="Times New Roman" panose="02020603050405020304" pitchFamily="18" charset="0"/>
                <a:cs typeface="Times New Roman" panose="02020603050405020304" pitchFamily="18" charset="0"/>
              </a:rPr>
              <a:t> a mea g</a:t>
            </a:r>
            <a:r>
              <a:rPr lang="ro-RO" sz="1600" i="1" dirty="0">
                <a:latin typeface="Times New Roman" panose="02020603050405020304" pitchFamily="18" charset="0"/>
                <a:cs typeface="Times New Roman" panose="02020603050405020304" pitchFamily="18" charset="0"/>
              </a:rPr>
              <a:t>â</a:t>
            </a:r>
            <a:r>
              <a:rPr lang="en-US" sz="1600" i="1" dirty="0" err="1">
                <a:latin typeface="Times New Roman" panose="02020603050405020304" pitchFamily="18" charset="0"/>
                <a:cs typeface="Times New Roman" panose="02020603050405020304" pitchFamily="18" charset="0"/>
              </a:rPr>
              <a:t>ndire</a:t>
            </a:r>
            <a:br>
              <a:rPr lang="en-US" sz="1600" i="1" dirty="0">
                <a:latin typeface="Times New Roman" panose="02020603050405020304" pitchFamily="18" charset="0"/>
                <a:cs typeface="Times New Roman" panose="02020603050405020304" pitchFamily="18" charset="0"/>
              </a:rPr>
            </a:br>
            <a:r>
              <a:rPr lang="ro-RO" sz="1600" i="1" dirty="0">
                <a:latin typeface="Times New Roman" panose="02020603050405020304" pitchFamily="18" charset="0"/>
                <a:cs typeface="Times New Roman" panose="02020603050405020304" pitchFamily="18" charset="0"/>
              </a:rPr>
              <a:t>Î</a:t>
            </a:r>
            <a:r>
              <a:rPr lang="en-US" sz="1600" i="1" dirty="0">
                <a:latin typeface="Times New Roman" panose="02020603050405020304" pitchFamily="18" charset="0"/>
                <a:cs typeface="Times New Roman" panose="02020603050405020304" pitchFamily="18" charset="0"/>
              </a:rPr>
              <a:t>n </a:t>
            </a:r>
            <a:r>
              <a:rPr lang="en-US" sz="1600" i="1" dirty="0" err="1">
                <a:latin typeface="Times New Roman" panose="02020603050405020304" pitchFamily="18" charset="0"/>
                <a:cs typeface="Times New Roman" panose="02020603050405020304" pitchFamily="18" charset="0"/>
              </a:rPr>
              <a:t>lacrimi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calde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iar</a:t>
            </a:r>
            <a:r>
              <a:rPr lang="en-US" sz="1600" i="1" dirty="0">
                <a:latin typeface="Times New Roman" panose="02020603050405020304" pitchFamily="18" charset="0"/>
                <a:cs typeface="Times New Roman" panose="02020603050405020304" pitchFamily="18" charset="0"/>
              </a:rPr>
              <a:t> ma </a:t>
            </a:r>
            <a:r>
              <a:rPr lang="en-US" sz="1600" i="1" dirty="0" err="1">
                <a:latin typeface="Times New Roman" panose="02020603050405020304" pitchFamily="18" charset="0"/>
                <a:cs typeface="Times New Roman" panose="02020603050405020304" pitchFamily="18" charset="0"/>
              </a:rPr>
              <a:t>inec</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Am </a:t>
            </a:r>
            <a:r>
              <a:rPr lang="en-US" sz="1600" i="1" dirty="0" err="1">
                <a:latin typeface="Times New Roman" panose="02020603050405020304" pitchFamily="18" charset="0"/>
                <a:cs typeface="Times New Roman" panose="02020603050405020304" pitchFamily="18" charset="0"/>
              </a:rPr>
              <a:t>incercat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sa-ti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fiu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aproape</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ți</a:t>
            </a:r>
            <a:r>
              <a:rPr lang="en-US" sz="1600" i="1" dirty="0">
                <a:latin typeface="Times New Roman" panose="02020603050405020304" pitchFamily="18" charset="0"/>
                <a:cs typeface="Times New Roman" panose="02020603050405020304" pitchFamily="18" charset="0"/>
              </a:rPr>
              <a:t> d</a:t>
            </a:r>
            <a:r>
              <a:rPr lang="ro-RO" sz="1600" i="1" dirty="0">
                <a:latin typeface="Times New Roman" panose="02020603050405020304" pitchFamily="18" charset="0"/>
                <a:cs typeface="Times New Roman" panose="02020603050405020304" pitchFamily="18" charset="0"/>
              </a:rPr>
              <a:t>ă</a:t>
            </a:r>
            <a:r>
              <a:rPr lang="en-US" sz="1600" i="1" dirty="0" err="1">
                <a:latin typeface="Times New Roman" panose="02020603050405020304" pitchFamily="18" charset="0"/>
                <a:cs typeface="Times New Roman" panose="02020603050405020304" pitchFamily="18" charset="0"/>
              </a:rPr>
              <a:t>rui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ceea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ce-ti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doresti</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Dar </a:t>
            </a:r>
            <a:r>
              <a:rPr lang="en-US" sz="1600" i="1" dirty="0" err="1">
                <a:latin typeface="Times New Roman" panose="02020603050405020304" pitchFamily="18" charset="0"/>
                <a:cs typeface="Times New Roman" panose="02020603050405020304" pitchFamily="18" charset="0"/>
              </a:rPr>
              <a:t>ai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uitat</a:t>
            </a:r>
            <a:r>
              <a:rPr lang="en-US" sz="1600" i="1" dirty="0">
                <a:latin typeface="Times New Roman" panose="02020603050405020304" pitchFamily="18" charset="0"/>
                <a:cs typeface="Times New Roman" panose="02020603050405020304" pitchFamily="18" charset="0"/>
              </a:rPr>
              <a:t> ca in </a:t>
            </a:r>
            <a:r>
              <a:rPr lang="en-US" sz="1600" i="1" dirty="0" err="1">
                <a:latin typeface="Times New Roman" panose="02020603050405020304" pitchFamily="18" charset="0"/>
                <a:cs typeface="Times New Roman" panose="02020603050405020304" pitchFamily="18" charset="0"/>
              </a:rPr>
              <a:t>iubire,cateodata</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Se </a:t>
            </a:r>
            <a:r>
              <a:rPr lang="en-US" sz="1600" i="1" dirty="0" err="1">
                <a:latin typeface="Times New Roman" panose="02020603050405020304" pitchFamily="18" charset="0"/>
                <a:cs typeface="Times New Roman" panose="02020603050405020304" pitchFamily="18" charset="0"/>
              </a:rPr>
              <a:t>spune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sincer</a:t>
            </a: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iubes</a:t>
            </a:r>
            <a:r>
              <a:rPr lang="ro-RO" sz="1600" i="1" dirty="0">
                <a:latin typeface="Times New Roman" panose="02020603050405020304" pitchFamily="18" charset="0"/>
                <a:cs typeface="Times New Roman" panose="02020603050405020304" pitchFamily="18" charset="0"/>
              </a:rPr>
              <a:t>c!</a:t>
            </a:r>
            <a:endParaRPr lang="ru-RU"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400092" y="1352929"/>
            <a:ext cx="2664296" cy="369332"/>
          </a:xfrm>
          <a:prstGeom prst="rect">
            <a:avLst/>
          </a:prstGeom>
          <a:noFill/>
        </p:spPr>
        <p:txBody>
          <a:bodyPr wrap="square" rtlCol="0">
            <a:spAutoFit/>
          </a:bodyPr>
          <a:lstStyle/>
          <a:p>
            <a:pPr algn="ctr"/>
            <a:r>
              <a:rPr lang="ro-RO" dirty="0">
                <a:latin typeface="Algerian" panose="04020705040A02060702" pitchFamily="82" charset="0"/>
              </a:rPr>
              <a:t>De iubesti</a:t>
            </a:r>
            <a:endParaRPr lang="ru-RU" dirty="0"/>
          </a:p>
        </p:txBody>
      </p:sp>
      <p:sp>
        <p:nvSpPr>
          <p:cNvPr id="12" name="TextBox 11"/>
          <p:cNvSpPr txBox="1"/>
          <p:nvPr/>
        </p:nvSpPr>
        <p:spPr>
          <a:xfrm>
            <a:off x="6931790" y="4912115"/>
            <a:ext cx="2088232" cy="338554"/>
          </a:xfrm>
          <a:prstGeom prst="rect">
            <a:avLst/>
          </a:prstGeom>
          <a:noFill/>
        </p:spPr>
        <p:txBody>
          <a:bodyPr wrap="square" rtlCol="0">
            <a:spAutoFit/>
          </a:bodyPr>
          <a:lstStyle/>
          <a:p>
            <a:r>
              <a:rPr lang="ro-RO" sz="1600" i="1" dirty="0">
                <a:latin typeface="Times New Roman" panose="02020603050405020304" pitchFamily="18" charset="0"/>
                <a:cs typeface="Times New Roman" panose="02020603050405020304" pitchFamily="18" charset="0"/>
              </a:rPr>
              <a:t>Valeria Slobozenco</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3386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1000"/>
                                        <p:tgtEl>
                                          <p:spTgt spid="5">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down)">
                                      <p:cBhvr>
                                        <p:cTn id="25" dur="1000"/>
                                        <p:tgtEl>
                                          <p:spTgt spid="11">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1000"/>
                                        <p:tgtEl>
                                          <p:spTgt spid="10">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arn(inVertical)">
                                      <p:cBhvr>
                                        <p:cTn id="31" dur="1000"/>
                                        <p:tgtEl>
                                          <p:spTgt spid="7">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down)">
                                      <p:cBhvr>
                                        <p:cTn id="34" dur="1000"/>
                                        <p:tgtEl>
                                          <p:spTgt spid="12">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6" name="rU9S5pkB-Pc"/>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476693" y="1664804"/>
            <a:ext cx="6144682" cy="3456384"/>
          </a:xfrm>
          <a:prstGeom prst="rect">
            <a:avLst/>
          </a:prstGeom>
        </p:spPr>
      </p:pic>
      <p:sp>
        <p:nvSpPr>
          <p:cNvPr id="7" name="TextBox 6"/>
          <p:cNvSpPr txBox="1"/>
          <p:nvPr/>
        </p:nvSpPr>
        <p:spPr>
          <a:xfrm>
            <a:off x="1619672" y="548680"/>
            <a:ext cx="5760640" cy="1015663"/>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“Piano Concerto </a:t>
            </a:r>
            <a:r>
              <a:rPr lang="it-IT" sz="2000" i="1" dirty="0">
                <a:latin typeface="Times New Roman" panose="02020603050405020304" pitchFamily="18" charset="0"/>
                <a:cs typeface="Times New Roman" panose="02020603050405020304" pitchFamily="18" charset="0"/>
              </a:rPr>
              <a:t>Nr. 1 in E Minoe, OP.11</a:t>
            </a:r>
            <a:r>
              <a:rPr lang="ro-RO" sz="2000" i="1" dirty="0">
                <a:latin typeface="Times New Roman" panose="02020603050405020304" pitchFamily="18" charset="0"/>
                <a:cs typeface="Times New Roman" panose="02020603050405020304" pitchFamily="18" charset="0"/>
              </a:rPr>
              <a:t>: </a:t>
            </a:r>
            <a:r>
              <a:rPr lang="it-IT"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II</a:t>
            </a:r>
            <a:r>
              <a:rPr lang="ro-RO" sz="2000" i="1" dirty="0">
                <a:latin typeface="Times New Roman" panose="02020603050405020304" pitchFamily="18" charset="0"/>
                <a:cs typeface="Times New Roman" panose="02020603050405020304" pitchFamily="18" charset="0"/>
              </a:rPr>
              <a:t> Romance Larghetto.</a:t>
            </a:r>
            <a:r>
              <a:rPr lang="en-US" sz="2000" i="1" dirty="0">
                <a:latin typeface="Times New Roman" panose="02020603050405020304" pitchFamily="18" charset="0"/>
                <a:cs typeface="Times New Roman" panose="02020603050405020304" pitchFamily="18" charset="0"/>
              </a:rPr>
              <a:t>” </a:t>
            </a:r>
          </a:p>
          <a:p>
            <a:pPr algn="ctr"/>
            <a:r>
              <a:rPr lang="en-US" sz="2000" i="1" dirty="0">
                <a:latin typeface="Times New Roman" panose="02020603050405020304" pitchFamily="18" charset="0"/>
                <a:cs typeface="Times New Roman" panose="02020603050405020304" pitchFamily="18" charset="0"/>
              </a:rPr>
              <a:t>F. Chopin</a:t>
            </a:r>
          </a:p>
        </p:txBody>
      </p:sp>
    </p:spTree>
    <p:extLst>
      <p:ext uri="{BB962C8B-B14F-4D97-AF65-F5344CB8AC3E}">
        <p14:creationId xmlns:p14="http://schemas.microsoft.com/office/powerpoint/2010/main" val="761028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1000"/>
                                        <p:tgtEl>
                                          <p:spTgt spid="7">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4248472" cy="6480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188640"/>
            <a:ext cx="4320480" cy="6480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846" y="1210444"/>
            <a:ext cx="2063257" cy="4437112"/>
          </a:xfrm>
          <a:prstGeom prst="rect">
            <a:avLst/>
          </a:prstGeom>
        </p:spPr>
      </p:pic>
      <p:sp>
        <p:nvSpPr>
          <p:cNvPr id="5" name="TextBox 4"/>
          <p:cNvSpPr txBox="1"/>
          <p:nvPr/>
        </p:nvSpPr>
        <p:spPr>
          <a:xfrm>
            <a:off x="395536" y="678844"/>
            <a:ext cx="2340260" cy="2616101"/>
          </a:xfrm>
          <a:prstGeom prst="rect">
            <a:avLst/>
          </a:prstGeom>
          <a:noFill/>
        </p:spPr>
        <p:txBody>
          <a:bodyPr wrap="square" rtlCol="0">
            <a:spAutoFit/>
          </a:bodyPr>
          <a:lstStyle/>
          <a:p>
            <a:pPr algn="ctr"/>
            <a:r>
              <a:rPr lang="vi-VN" sz="1600" dirty="0">
                <a:latin typeface="Book Antiqua" panose="02040602050305030304" pitchFamily="18" charset="0"/>
              </a:rPr>
              <a:t>Hades a fost forțat să renunțe la Persefona, însă i-a dat să mănânce jumătate de rodie. Ea a mâncat șase bobițe, neștiind că oricine mănâncă din fructele lumii de jos este obligat să se întoarcă.</a:t>
            </a:r>
          </a:p>
          <a:p>
            <a:endParaRPr lang="ru-RU" sz="20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06" y="299886"/>
            <a:ext cx="2365084" cy="1821115"/>
          </a:xfrm>
          <a:prstGeom prst="rect">
            <a:avLst/>
          </a:prstGeom>
        </p:spPr>
      </p:pic>
      <p:sp>
        <p:nvSpPr>
          <p:cNvPr id="7" name="TextBox 6"/>
          <p:cNvSpPr txBox="1"/>
          <p:nvPr/>
        </p:nvSpPr>
        <p:spPr>
          <a:xfrm>
            <a:off x="4860032" y="2131954"/>
            <a:ext cx="3888432" cy="3323987"/>
          </a:xfrm>
          <a:prstGeom prst="rect">
            <a:avLst/>
          </a:prstGeom>
          <a:noFill/>
        </p:spPr>
        <p:txBody>
          <a:bodyPr wrap="square" rtlCol="0">
            <a:spAutoFit/>
          </a:bodyPr>
          <a:lstStyle/>
          <a:p>
            <a:pPr algn="ctr"/>
            <a:r>
              <a:rPr lang="vi-VN" sz="1600" dirty="0">
                <a:latin typeface="Book Antiqua" panose="02040602050305030304" pitchFamily="18" charset="0"/>
              </a:rPr>
              <a:t>Astfel, Persefona a devenit regina lui Hades Ea își petrece șase luni</a:t>
            </a:r>
            <a:r>
              <a:rPr lang="ro-RO" sz="1600" dirty="0">
                <a:latin typeface="Book Antiqua" panose="02040602050305030304" pitchFamily="18" charset="0"/>
              </a:rPr>
              <a:t> </a:t>
            </a:r>
            <a:r>
              <a:rPr lang="vi-VN" sz="1600" dirty="0">
                <a:latin typeface="Book Antiqua" panose="02040602050305030304" pitchFamily="18" charset="0"/>
              </a:rPr>
              <a:t>în lumea de dincolo și șase luni alături de mama sa, explicând astfel și apariția celor patru anotimpuri (când Persefona este lângă mama sa – primăvară și vară, natura dă roade și agricultura sporește, întruchipând bucuria Demetrei la întoarcerea fiicei sale, iar când Persefona se întoarce la Hades – toamnă și iarnă, fără belșug, întruchipând tristețea Demetrei la pierderea fiicei sale).</a:t>
            </a:r>
            <a:r>
              <a:rPr lang="en-US" sz="1600" dirty="0">
                <a:latin typeface="Book Antiqua" panose="02040602050305030304" pitchFamily="18" charset="0"/>
              </a:rPr>
              <a:t>.</a:t>
            </a:r>
            <a:endParaRPr lang="ru-RU" sz="1600" dirty="0">
              <a:latin typeface="Book Antiqua" panose="02040602050305030304" pitchFamily="18" charset="0"/>
            </a:endParaRPr>
          </a:p>
          <a:p>
            <a:pPr algn="ctr"/>
            <a:endParaRPr lang="ru-RU" sz="1600" dirty="0"/>
          </a:p>
        </p:txBody>
      </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t="16866" b="10444"/>
          <a:stretch/>
        </p:blipFill>
        <p:spPr>
          <a:xfrm>
            <a:off x="5996953" y="5455941"/>
            <a:ext cx="1614590" cy="1060973"/>
          </a:xfrm>
          <a:prstGeom prst="rect">
            <a:avLst/>
          </a:prstGeom>
        </p:spPr>
      </p:pic>
    </p:spTree>
    <p:extLst>
      <p:ext uri="{BB962C8B-B14F-4D97-AF65-F5344CB8AC3E}">
        <p14:creationId xmlns:p14="http://schemas.microsoft.com/office/powerpoint/2010/main" val="462520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1000"/>
                                        <p:tgtEl>
                                          <p:spTgt spid="6"/>
                                        </p:tgtEl>
                                      </p:cBhvr>
                                    </p:animEffect>
                                  </p:childTnLst>
                                </p:cTn>
                              </p:par>
                              <p:par>
                                <p:cTn id="19" presetID="42"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0648"/>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TextBox 4"/>
          <p:cNvSpPr txBox="1"/>
          <p:nvPr/>
        </p:nvSpPr>
        <p:spPr>
          <a:xfrm>
            <a:off x="5436096" y="2564904"/>
            <a:ext cx="2664296" cy="1477328"/>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Adev</a:t>
            </a:r>
            <a:r>
              <a:rPr lang="ro-RO" i="1" dirty="0">
                <a:latin typeface="Times New Roman" panose="02020603050405020304" pitchFamily="18" charset="0"/>
                <a:cs typeface="Times New Roman" panose="02020603050405020304" pitchFamily="18" charset="0"/>
              </a:rPr>
              <a:t>ă</a:t>
            </a:r>
            <a:r>
              <a:rPr lang="en-US" i="1" dirty="0">
                <a:latin typeface="Times New Roman" panose="02020603050405020304" pitchFamily="18" charset="0"/>
                <a:cs typeface="Times New Roman" panose="02020603050405020304" pitchFamily="18" charset="0"/>
              </a:rPr>
              <a:t>rata </a:t>
            </a:r>
            <a:r>
              <a:rPr lang="en-US" i="1" dirty="0" err="1">
                <a:latin typeface="Times New Roman" panose="02020603050405020304" pitchFamily="18" charset="0"/>
                <a:cs typeface="Times New Roman" panose="02020603050405020304" pitchFamily="18" charset="0"/>
              </a:rPr>
              <a:t>iubire</a:t>
            </a:r>
            <a:r>
              <a:rPr lang="en-US" i="1" dirty="0">
                <a:latin typeface="Times New Roman" panose="02020603050405020304" pitchFamily="18" charset="0"/>
                <a:cs typeface="Times New Roman" panose="02020603050405020304" pitchFamily="18" charset="0"/>
              </a:rPr>
              <a:t> </a:t>
            </a:r>
            <a:r>
              <a:rPr lang="ro-RO" i="1" dirty="0" err="1">
                <a:latin typeface="Times New Roman" panose="02020603050405020304" pitchFamily="18" charset="0"/>
                <a:cs typeface="Times New Roman" panose="02020603050405020304" pitchFamily="18" charset="0"/>
              </a:rPr>
              <a:t>î</a:t>
            </a:r>
            <a:r>
              <a:rPr lang="en-US" i="1" dirty="0" err="1">
                <a:latin typeface="Times New Roman" panose="02020603050405020304" pitchFamily="18" charset="0"/>
                <a:cs typeface="Times New Roman" panose="02020603050405020304" pitchFamily="18" charset="0"/>
              </a:rPr>
              <a:t>ncepe</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acolo</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unde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tu</a:t>
            </a:r>
            <a:r>
              <a:rPr lang="en-US" i="1" dirty="0">
                <a:latin typeface="Times New Roman" panose="02020603050405020304" pitchFamily="18" charset="0"/>
                <a:cs typeface="Times New Roman" panose="02020603050405020304" pitchFamily="18" charset="0"/>
              </a:rPr>
              <a:t> nu </a:t>
            </a:r>
            <a:r>
              <a:rPr lang="en-US" i="1" dirty="0" err="1">
                <a:latin typeface="Times New Roman" panose="02020603050405020304" pitchFamily="18" charset="0"/>
                <a:cs typeface="Times New Roman" panose="02020603050405020304" pitchFamily="18" charset="0"/>
              </a:rPr>
              <a:t>mai</a:t>
            </a:r>
            <a:r>
              <a:rPr lang="en-US" i="1" dirty="0">
                <a:latin typeface="Times New Roman" panose="02020603050405020304" pitchFamily="18" charset="0"/>
                <a:cs typeface="Times New Roman" panose="02020603050405020304" pitchFamily="18" charset="0"/>
              </a:rPr>
              <a:t> a</a:t>
            </a:r>
            <a:r>
              <a:rPr lang="ro-RO" i="1" dirty="0">
                <a:latin typeface="Times New Roman" panose="02020603050405020304" pitchFamily="18" charset="0"/>
                <a:cs typeface="Times New Roman" panose="02020603050405020304" pitchFamily="18" charset="0"/>
              </a:rPr>
              <a:t>ș</a:t>
            </a:r>
            <a:r>
              <a:rPr lang="en-US" i="1" dirty="0" err="1">
                <a:latin typeface="Times New Roman" panose="02020603050405020304" pitchFamily="18" charset="0"/>
                <a:cs typeface="Times New Roman" panose="02020603050405020304" pitchFamily="18" charset="0"/>
              </a:rPr>
              <a:t>tep</a:t>
            </a:r>
            <a:r>
              <a:rPr lang="ro-RO" i="1" dirty="0">
                <a:latin typeface="Times New Roman" panose="02020603050405020304" pitchFamily="18" charset="0"/>
                <a:cs typeface="Times New Roman" panose="02020603050405020304" pitchFamily="18" charset="0"/>
              </a:rPr>
              <a:t>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nimic</a:t>
            </a:r>
            <a:r>
              <a:rPr lang="en-US" i="1" dirty="0">
                <a:latin typeface="Times New Roman" panose="02020603050405020304" pitchFamily="18" charset="0"/>
                <a:cs typeface="Times New Roman" panose="02020603050405020304" pitchFamily="18" charset="0"/>
              </a:rPr>
              <a:t> </a:t>
            </a:r>
            <a:r>
              <a:rPr lang="ro-RO" i="1" dirty="0">
                <a:latin typeface="Times New Roman" panose="02020603050405020304" pitchFamily="18" charset="0"/>
                <a:cs typeface="Times New Roman" panose="02020603050405020304" pitchFamily="18" charset="0"/>
              </a:rPr>
              <a:t>î</a:t>
            </a:r>
            <a:r>
              <a:rPr lang="en-US" i="1" dirty="0">
                <a:latin typeface="Times New Roman" panose="02020603050405020304" pitchFamily="18" charset="0"/>
                <a:cs typeface="Times New Roman" panose="02020603050405020304" pitchFamily="18" charset="0"/>
              </a:rPr>
              <a:t>n </a:t>
            </a:r>
            <a:r>
              <a:rPr lang="en-US" i="1" dirty="0" err="1">
                <a:latin typeface="Times New Roman" panose="02020603050405020304" pitchFamily="18" charset="0"/>
                <a:cs typeface="Times New Roman" panose="02020603050405020304" pitchFamily="18" charset="0"/>
              </a:rPr>
              <a:t>schimb</a:t>
            </a:r>
            <a:r>
              <a:rPr lang="en-US" i="1" dirty="0">
                <a:latin typeface="Times New Roman" panose="02020603050405020304" pitchFamily="18" charset="0"/>
                <a:cs typeface="Times New Roman" panose="02020603050405020304" pitchFamily="18" charset="0"/>
              </a:rPr>
              <a:t>.”  </a:t>
            </a:r>
          </a:p>
          <a:p>
            <a:pPr algn="ctr"/>
            <a:r>
              <a:rPr lang="en-US" i="1" dirty="0">
                <a:latin typeface="Times New Roman" panose="02020603050405020304" pitchFamily="18" charset="0"/>
                <a:cs typeface="Times New Roman" panose="02020603050405020304" pitchFamily="18" charset="0"/>
              </a:rPr>
              <a:t>  Antoine de Saint-Exupery</a:t>
            </a:r>
          </a:p>
          <a:p>
            <a:endParaRPr lang="ru-RU" dirty="0"/>
          </a:p>
        </p:txBody>
      </p:sp>
      <p:sp>
        <p:nvSpPr>
          <p:cNvPr id="6" name="TextBox 5"/>
          <p:cNvSpPr txBox="1"/>
          <p:nvPr/>
        </p:nvSpPr>
        <p:spPr>
          <a:xfrm>
            <a:off x="5220072" y="548680"/>
            <a:ext cx="3096344" cy="923330"/>
          </a:xfrm>
          <a:prstGeom prst="rect">
            <a:avLst/>
          </a:prstGeom>
          <a:noFill/>
        </p:spPr>
        <p:txBody>
          <a:bodyPr wrap="square" rtlCol="0">
            <a:spAutoFit/>
          </a:bodyPr>
          <a:lstStyle/>
          <a:p>
            <a:pPr algn="ctr"/>
            <a:r>
              <a:rPr lang="ro-RO" i="1" dirty="0"/>
              <a:t>Colegiul </a:t>
            </a:r>
            <a:r>
              <a:rPr lang="en-US" i="1" dirty="0"/>
              <a:t>“</a:t>
            </a:r>
            <a:r>
              <a:rPr lang="ro-RO" i="1" dirty="0"/>
              <a:t>Alexei Mateevici</a:t>
            </a:r>
            <a:r>
              <a:rPr lang="en-US" i="1" dirty="0"/>
              <a:t>”</a:t>
            </a:r>
            <a:endParaRPr lang="ro-RO" i="1" dirty="0"/>
          </a:p>
          <a:p>
            <a:pPr algn="ctr"/>
            <a:r>
              <a:rPr lang="ro-RO" i="1" dirty="0"/>
              <a:t>Grupa: 22 AE </a:t>
            </a:r>
            <a:r>
              <a:rPr lang="ru-RU" i="1" dirty="0"/>
              <a:t>(</a:t>
            </a:r>
            <a:r>
              <a:rPr lang="ro-RO" i="1" dirty="0"/>
              <a:t>Asistent al educătorului</a:t>
            </a:r>
            <a:r>
              <a:rPr lang="ru-RU" i="1" dirty="0"/>
              <a:t>)</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534" y="3861048"/>
            <a:ext cx="2137420" cy="2137420"/>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31" y="723908"/>
            <a:ext cx="4144753" cy="4245811"/>
          </a:xfrm>
          <a:prstGeom prst="rect">
            <a:avLst/>
          </a:prstGeom>
        </p:spPr>
      </p:pic>
      <p:sp>
        <p:nvSpPr>
          <p:cNvPr id="11" name="TextBox 10"/>
          <p:cNvSpPr txBox="1"/>
          <p:nvPr/>
        </p:nvSpPr>
        <p:spPr>
          <a:xfrm>
            <a:off x="1331640" y="2067436"/>
            <a:ext cx="1944216" cy="2862322"/>
          </a:xfrm>
          <a:prstGeom prst="rect">
            <a:avLst/>
          </a:prstGeom>
          <a:noFill/>
        </p:spPr>
        <p:txBody>
          <a:bodyPr wrap="square" rtlCol="0">
            <a:spAutoFit/>
          </a:bodyPr>
          <a:lstStyle/>
          <a:p>
            <a:pPr algn="ctr"/>
            <a:r>
              <a:rPr lang="ro-RO" sz="1600" i="1" dirty="0">
                <a:latin typeface="Times New Roman" panose="02020603050405020304" pitchFamily="18" charset="0"/>
                <a:cs typeface="Times New Roman" panose="02020603050405020304" pitchFamily="18" charset="0"/>
              </a:rPr>
              <a:t>Când în ochii tăi te privesc</a:t>
            </a:r>
          </a:p>
          <a:p>
            <a:pPr algn="ctr"/>
            <a:r>
              <a:rPr lang="ro-RO" sz="1600" i="1" dirty="0">
                <a:latin typeface="Times New Roman" panose="02020603050405020304" pitchFamily="18" charset="0"/>
                <a:cs typeface="Times New Roman" panose="02020603050405020304" pitchFamily="18" charset="0"/>
              </a:rPr>
              <a:t>Imediat mă topesc</a:t>
            </a:r>
          </a:p>
          <a:p>
            <a:pPr algn="ctr"/>
            <a:r>
              <a:rPr lang="ro-RO" sz="1600" i="1" dirty="0">
                <a:latin typeface="Times New Roman" panose="02020603050405020304" pitchFamily="18" charset="0"/>
                <a:cs typeface="Times New Roman" panose="02020603050405020304" pitchFamily="18" charset="0"/>
              </a:rPr>
              <a:t>Când te sărut pe buzele tale</a:t>
            </a:r>
          </a:p>
          <a:p>
            <a:pPr algn="ctr"/>
            <a:r>
              <a:rPr lang="ro-RO" sz="1600" i="1" dirty="0">
                <a:latin typeface="Times New Roman" panose="02020603050405020304" pitchFamily="18" charset="0"/>
                <a:cs typeface="Times New Roman" panose="02020603050405020304" pitchFamily="18" charset="0"/>
              </a:rPr>
              <a:t>Aduce aromă de petale</a:t>
            </a:r>
          </a:p>
          <a:p>
            <a:pPr algn="ctr"/>
            <a:r>
              <a:rPr lang="ro-RO" sz="1600" i="1" dirty="0">
                <a:latin typeface="Times New Roman" panose="02020603050405020304" pitchFamily="18" charset="0"/>
                <a:cs typeface="Times New Roman" panose="02020603050405020304" pitchFamily="18" charset="0"/>
              </a:rPr>
              <a:t>Mă simt fericită cu tine</a:t>
            </a:r>
          </a:p>
          <a:p>
            <a:pPr algn="ctr"/>
            <a:r>
              <a:rPr lang="ro-RO" sz="1600" i="1" dirty="0">
                <a:latin typeface="Times New Roman" panose="02020603050405020304" pitchFamily="18" charset="0"/>
                <a:cs typeface="Times New Roman" panose="02020603050405020304" pitchFamily="18" charset="0"/>
              </a:rPr>
              <a:t>Ești sensul vieții pentru mine!</a:t>
            </a:r>
            <a:endParaRPr lang="ru-RU" sz="16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81863" y="4987164"/>
            <a:ext cx="1980220" cy="338554"/>
          </a:xfrm>
          <a:prstGeom prst="rect">
            <a:avLst/>
          </a:prstGeom>
          <a:noFill/>
        </p:spPr>
        <p:txBody>
          <a:bodyPr wrap="square" rtlCol="0">
            <a:spAutoFit/>
          </a:bodyPr>
          <a:lstStyle/>
          <a:p>
            <a:r>
              <a:rPr lang="ro-RO" sz="1600" i="1" dirty="0">
                <a:latin typeface="Times New Roman" panose="02020603050405020304" pitchFamily="18" charset="0"/>
                <a:cs typeface="Times New Roman" panose="02020603050405020304" pitchFamily="18" charset="0"/>
              </a:rPr>
              <a:t>     Iacub Andreea</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7664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1000"/>
                                        <p:tgtEl>
                                          <p:spTgt spid="6">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6" dur="10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1000"/>
                                        <p:tgtEl>
                                          <p:spTgt spid="5">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1000"/>
                                        <p:tgtEl>
                                          <p:spTgt spid="5">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10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barn(inVertical)">
                                      <p:cBhvr>
                                        <p:cTn id="31" dur="1000"/>
                                        <p:tgtEl>
                                          <p:spTgt spid="11">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barn(inVertical)">
                                      <p:cBhvr>
                                        <p:cTn id="34" dur="1000"/>
                                        <p:tgtEl>
                                          <p:spTgt spid="11">
                                            <p:txEl>
                                              <p:pRg st="1" end="1"/>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barn(inVertical)">
                                      <p:cBhvr>
                                        <p:cTn id="37" dur="1000"/>
                                        <p:tgtEl>
                                          <p:spTgt spid="11">
                                            <p:txEl>
                                              <p:pRg st="2" end="2"/>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barn(inVertical)">
                                      <p:cBhvr>
                                        <p:cTn id="40" dur="1000"/>
                                        <p:tgtEl>
                                          <p:spTgt spid="11">
                                            <p:txEl>
                                              <p:pRg st="3" end="3"/>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barn(inVertical)">
                                      <p:cBhvr>
                                        <p:cTn id="43" dur="1000"/>
                                        <p:tgtEl>
                                          <p:spTgt spid="11">
                                            <p:txEl>
                                              <p:pRg st="4" end="4"/>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barn(inVertical)">
                                      <p:cBhvr>
                                        <p:cTn id="46" dur="1000"/>
                                        <p:tgtEl>
                                          <p:spTgt spid="11">
                                            <p:txEl>
                                              <p:pRg st="5" end="5"/>
                                            </p:txEl>
                                          </p:spTgt>
                                        </p:tgtEl>
                                      </p:cBhvr>
                                    </p:animEffect>
                                  </p:childTnLst>
                                </p:cTn>
                              </p:par>
                              <p:par>
                                <p:cTn id="47" presetID="42" presetClass="entr" presetSubtype="0" fill="hold" nodeType="with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388" y="260647"/>
            <a:ext cx="4320480" cy="63908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716016" y="260647"/>
            <a:ext cx="4176464" cy="6390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79" y="705674"/>
            <a:ext cx="3411497" cy="1298033"/>
          </a:xfrm>
          <a:prstGeom prst="rect">
            <a:avLst/>
          </a:prstGeom>
        </p:spPr>
      </p:pic>
      <p:sp>
        <p:nvSpPr>
          <p:cNvPr id="9" name="TextBox 8"/>
          <p:cNvSpPr txBox="1"/>
          <p:nvPr/>
        </p:nvSpPr>
        <p:spPr>
          <a:xfrm>
            <a:off x="323528" y="2564904"/>
            <a:ext cx="4032448" cy="2062103"/>
          </a:xfrm>
          <a:prstGeom prst="rect">
            <a:avLst/>
          </a:prstGeom>
          <a:noFill/>
        </p:spPr>
        <p:txBody>
          <a:bodyPr wrap="square" rtlCol="0">
            <a:spAutoFit/>
          </a:bodyPr>
          <a:lstStyle/>
          <a:p>
            <a:pPr algn="ctr"/>
            <a:r>
              <a:rPr lang="ro-RO" sz="1600" dirty="0">
                <a:latin typeface="Book Antiqua" panose="02040602050305030304" pitchFamily="18" charset="0"/>
              </a:rPr>
              <a:t>După asemenea legende, este </a:t>
            </a:r>
            <a:r>
              <a:rPr lang="en-US" sz="1600" dirty="0">
                <a:latin typeface="Book Antiqua" panose="02040602050305030304" pitchFamily="18" charset="0"/>
              </a:rPr>
              <a:t>o </a:t>
            </a:r>
            <a:r>
              <a:rPr lang="en-US" sz="1600" dirty="0" err="1">
                <a:latin typeface="Book Antiqua" panose="02040602050305030304" pitchFamily="18" charset="0"/>
              </a:rPr>
              <a:t>datorie</a:t>
            </a:r>
            <a:r>
              <a:rPr lang="en-US" sz="1600" dirty="0">
                <a:latin typeface="Book Antiqua" panose="02040602050305030304" pitchFamily="18" charset="0"/>
              </a:rPr>
              <a:t> s</a:t>
            </a:r>
            <a:r>
              <a:rPr lang="ro-RO" sz="1600" dirty="0">
                <a:latin typeface="Book Antiqua" panose="02040602050305030304" pitchFamily="18" charset="0"/>
              </a:rPr>
              <a:t>ă fie analizat tot același concept de iubire. În </a:t>
            </a:r>
            <a:r>
              <a:rPr lang="en-US" sz="1600" dirty="0" err="1">
                <a:latin typeface="Book Antiqua" panose="02040602050305030304" pitchFamily="18" charset="0"/>
              </a:rPr>
              <a:t>cele</a:t>
            </a:r>
            <a:r>
              <a:rPr lang="en-US" sz="1600" dirty="0">
                <a:latin typeface="Book Antiqua" panose="02040602050305030304" pitchFamily="18" charset="0"/>
              </a:rPr>
              <a:t> din </a:t>
            </a:r>
            <a:r>
              <a:rPr lang="en-US" sz="1600" dirty="0" err="1">
                <a:latin typeface="Book Antiqua" panose="02040602050305030304" pitchFamily="18" charset="0"/>
              </a:rPr>
              <a:t>urm</a:t>
            </a:r>
            <a:r>
              <a:rPr lang="ro-RO" sz="1600" dirty="0">
                <a:latin typeface="Book Antiqua" panose="02040602050305030304" pitchFamily="18" charset="0"/>
              </a:rPr>
              <a:t>ă, poeziile și cântece au loc să fie în inima noastă, și mai ales, cele de iubire. Fiecare poezie, operă are ideea sa, și autorul după felul de a privi lumea, descrie o mică teorie, ce în înțelegerea lui, este dragosta desăvârșită. </a:t>
            </a:r>
          </a:p>
        </p:txBody>
      </p:sp>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l="2405" t="2053" r="16835" b="2334"/>
          <a:stretch/>
        </p:blipFill>
        <p:spPr>
          <a:xfrm>
            <a:off x="4833256" y="391886"/>
            <a:ext cx="3933373" cy="6110514"/>
          </a:xfrm>
          <a:prstGeom prst="rect">
            <a:avLst/>
          </a:prstGeom>
        </p:spPr>
      </p:pic>
      <p:sp>
        <p:nvSpPr>
          <p:cNvPr id="11" name="TextBox 10"/>
          <p:cNvSpPr txBox="1"/>
          <p:nvPr/>
        </p:nvSpPr>
        <p:spPr>
          <a:xfrm>
            <a:off x="5112060" y="705674"/>
            <a:ext cx="3384376" cy="369332"/>
          </a:xfrm>
          <a:prstGeom prst="rect">
            <a:avLst/>
          </a:prstGeom>
          <a:noFill/>
        </p:spPr>
        <p:txBody>
          <a:bodyPr wrap="square" rtlCol="0">
            <a:spAutoFit/>
          </a:bodyPr>
          <a:lstStyle/>
          <a:p>
            <a:pPr algn="ctr"/>
            <a:r>
              <a:rPr lang="ro-RO" i="1" dirty="0">
                <a:effectLst>
                  <a:outerShdw blurRad="38100" dist="38100" dir="2700000" algn="tl">
                    <a:srgbClr val="000000">
                      <a:alpha val="43137"/>
                    </a:srgbClr>
                  </a:outerShdw>
                </a:effectLst>
                <a:latin typeface="Algerian" panose="04020705040A02060702" pitchFamily="82" charset="0"/>
              </a:rPr>
              <a:t>Ce înseamna iubirea?</a:t>
            </a:r>
            <a:endParaRPr lang="ru-RU" i="1" dirty="0">
              <a:effectLst>
                <a:outerShdw blurRad="38100" dist="38100" dir="2700000" algn="tl">
                  <a:srgbClr val="000000">
                    <a:alpha val="43137"/>
                  </a:srgbClr>
                </a:outerShdw>
              </a:effectLst>
              <a:latin typeface="Book Antiqua" panose="02040602050305030304" pitchFamily="18" charset="0"/>
            </a:endParaRPr>
          </a:p>
        </p:txBody>
      </p:sp>
      <p:sp>
        <p:nvSpPr>
          <p:cNvPr id="12" name="TextBox 11"/>
          <p:cNvSpPr txBox="1"/>
          <p:nvPr/>
        </p:nvSpPr>
        <p:spPr>
          <a:xfrm>
            <a:off x="5004048" y="1354690"/>
            <a:ext cx="3492388" cy="4031873"/>
          </a:xfrm>
          <a:prstGeom prst="rect">
            <a:avLst/>
          </a:prstGeom>
          <a:noFill/>
        </p:spPr>
        <p:txBody>
          <a:bodyPr wrap="square" rtlCol="0">
            <a:spAutoFit/>
          </a:bodyPr>
          <a:lstStyle/>
          <a:p>
            <a:pPr algn="ctr"/>
            <a:r>
              <a:rPr lang="ro-RO" sz="1600" dirty="0">
                <a:latin typeface="Book Antiqua" panose="02040602050305030304" pitchFamily="18" charset="0"/>
              </a:rPr>
              <a:t>Se definește ca u</a:t>
            </a:r>
            <a:r>
              <a:rPr lang="vi-VN" sz="1600" dirty="0">
                <a:latin typeface="Book Antiqua" panose="02040602050305030304" pitchFamily="18" charset="0"/>
              </a:rPr>
              <a:t>n subiect abstract și complex, greu de definit. Poate fi considerată o suită de comportamente realizate în mod altruist și necondiționat.</a:t>
            </a:r>
            <a:r>
              <a:rPr lang="ro-RO" sz="1600" dirty="0">
                <a:latin typeface="Book Antiqua" panose="02040602050305030304" pitchFamily="18" charset="0"/>
              </a:rPr>
              <a:t> S</a:t>
            </a:r>
            <a:r>
              <a:rPr lang="vi-VN" sz="1600" dirty="0">
                <a:latin typeface="Book Antiqua" panose="02040602050305030304" pitchFamily="18" charset="0"/>
              </a:rPr>
              <a:t>tudiile confirmă legătura dintre cantitatea de hormoni (dopamina, serotomina) prezente în organism și stadiul în care se situează iubirea (pasiune, dorință). Hormonii fiind răspunzători de emoțiile pe care le simțim atunci când suntem alături de persoana iubită, iar uneori nu ne permit să vedem realitatea. De aici, sintagma: "dragoste oarbă„</a:t>
            </a:r>
            <a:endParaRPr lang="ro-RO" sz="1600" dirty="0">
              <a:latin typeface="Book Antiqua" panose="02040602050305030304" pitchFamily="18" charset="0"/>
            </a:endParaRPr>
          </a:p>
          <a:p>
            <a:pPr algn="ctr"/>
            <a:endParaRPr lang="ru-RU" sz="1600" dirty="0">
              <a:latin typeface="Book Antiqua" panose="02040602050305030304" pitchFamily="18" charset="0"/>
            </a:endParaRPr>
          </a:p>
        </p:txBody>
      </p:sp>
    </p:spTree>
    <p:extLst>
      <p:ext uri="{BB962C8B-B14F-4D97-AF65-F5344CB8AC3E}">
        <p14:creationId xmlns:p14="http://schemas.microsoft.com/office/powerpoint/2010/main" val="2118356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2" presetClass="entr" presetSubtype="4"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2">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11">
                                            <p:txEl>
                                              <p:pRg st="0" end="0"/>
                                            </p:txEl>
                                          </p:spTgt>
                                        </p:tgtEl>
                                        <p:attrNameLst>
                                          <p:attrName>ppt_y</p:attrName>
                                        </p:attrNameLst>
                                      </p:cBhvr>
                                      <p:tavLst>
                                        <p:tav tm="0">
                                          <p:val>
                                            <p:strVal val="1+#ppt_h/2"/>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408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0648"/>
            <a:ext cx="4248472" cy="6408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154" t="5502" r="16341" b="4339"/>
          <a:stretch/>
        </p:blipFill>
        <p:spPr>
          <a:xfrm>
            <a:off x="362857" y="377370"/>
            <a:ext cx="3962400" cy="6183087"/>
          </a:xfrm>
          <a:prstGeom prst="rect">
            <a:avLst/>
          </a:prstGeom>
        </p:spPr>
      </p:pic>
      <p:sp>
        <p:nvSpPr>
          <p:cNvPr id="6" name="TextBox 5"/>
          <p:cNvSpPr txBox="1"/>
          <p:nvPr/>
        </p:nvSpPr>
        <p:spPr>
          <a:xfrm>
            <a:off x="467544" y="692696"/>
            <a:ext cx="3672408" cy="2554545"/>
          </a:xfrm>
          <a:prstGeom prst="rect">
            <a:avLst/>
          </a:prstGeom>
          <a:noFill/>
        </p:spPr>
        <p:txBody>
          <a:bodyPr wrap="square" rtlCol="0">
            <a:spAutoFit/>
          </a:bodyPr>
          <a:lstStyle/>
          <a:p>
            <a:r>
              <a:rPr lang="ro-RO" sz="1600" i="1" dirty="0">
                <a:latin typeface="Castellar" panose="020A0402060406010301" pitchFamily="18" charset="0"/>
              </a:rPr>
              <a:t>Iubirea reala </a:t>
            </a:r>
            <a:r>
              <a:rPr lang="ro-RO" sz="1600" dirty="0">
                <a:latin typeface="Book Antiqua" panose="02040602050305030304" pitchFamily="18" charset="0"/>
              </a:rPr>
              <a:t>– este ceva mai mult decât a te îndrăgosti. </a:t>
            </a:r>
          </a:p>
          <a:p>
            <a:endParaRPr lang="ro-RO" sz="1600" dirty="0">
              <a:latin typeface="Book Antiqua" panose="02040602050305030304" pitchFamily="18" charset="0"/>
            </a:endParaRPr>
          </a:p>
          <a:p>
            <a:endParaRPr lang="ro-RO" sz="1600" dirty="0">
              <a:latin typeface="Book Antiqua" panose="02040602050305030304" pitchFamily="18" charset="0"/>
            </a:endParaRPr>
          </a:p>
          <a:p>
            <a:endParaRPr lang="ro-RO" sz="1600" dirty="0">
              <a:latin typeface="Book Antiqua" panose="02040602050305030304" pitchFamily="18" charset="0"/>
            </a:endParaRPr>
          </a:p>
          <a:p>
            <a:r>
              <a:rPr lang="ro-RO" sz="1600" i="1" dirty="0">
                <a:latin typeface="Castellar" panose="020A0402060406010301" pitchFamily="18" charset="0"/>
              </a:rPr>
              <a:t>DRAGOSTEA ADEVARATA </a:t>
            </a:r>
            <a:r>
              <a:rPr lang="vi-VN" sz="1600" dirty="0">
                <a:latin typeface="Book Antiqua" panose="02040602050305030304" pitchFamily="18" charset="0"/>
              </a:rPr>
              <a:t>înseamnă încredere, prietenie, ajutor reciproc grijă permanentă și atenție  pentru perechea aleasă cu care îți vei trăi viața.</a:t>
            </a:r>
            <a:endParaRPr lang="ru-RU" sz="1600" dirty="0">
              <a:latin typeface="Book Antiqua" panose="0204060205030503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77370"/>
            <a:ext cx="1804065" cy="2049417"/>
          </a:xfrm>
          <a:prstGeom prst="rect">
            <a:avLst/>
          </a:prstGeom>
        </p:spPr>
      </p:pic>
      <p:sp>
        <p:nvSpPr>
          <p:cNvPr id="12" name="TextBox 11"/>
          <p:cNvSpPr txBox="1"/>
          <p:nvPr/>
        </p:nvSpPr>
        <p:spPr>
          <a:xfrm>
            <a:off x="4788022" y="837423"/>
            <a:ext cx="3586449" cy="5262979"/>
          </a:xfrm>
          <a:prstGeom prst="rect">
            <a:avLst/>
          </a:prstGeom>
          <a:noFill/>
        </p:spPr>
        <p:txBody>
          <a:bodyPr wrap="square" rtlCol="0">
            <a:spAutoFit/>
          </a:bodyPr>
          <a:lstStyle/>
          <a:p>
            <a:r>
              <a:rPr lang="ro-RO" sz="1600" dirty="0">
                <a:latin typeface="Book Antiqua" panose="02040602050305030304" pitchFamily="18" charset="0"/>
              </a:rPr>
              <a:t>Psihologul american Robert J. Sternberg semnalează trei componente ale iubirii. </a:t>
            </a:r>
          </a:p>
          <a:p>
            <a:endParaRPr lang="ro-RO" sz="1600" dirty="0">
              <a:latin typeface="Book Antiqua" panose="02040602050305030304" pitchFamily="18" charset="0"/>
            </a:endParaRPr>
          </a:p>
          <a:p>
            <a:r>
              <a:rPr lang="ro-RO" sz="1600" i="1" dirty="0">
                <a:latin typeface="Castellar" panose="020A0402060406010301" pitchFamily="18" charset="0"/>
              </a:rPr>
              <a:t>Intimitatea </a:t>
            </a:r>
            <a:r>
              <a:rPr lang="ro-RO" sz="1600" i="1" dirty="0">
                <a:latin typeface="Book Antiqua" panose="02040602050305030304" pitchFamily="18" charset="0"/>
              </a:rPr>
              <a:t>- </a:t>
            </a:r>
            <a:r>
              <a:rPr lang="ro-RO" sz="1600" dirty="0">
                <a:latin typeface="Book Antiqua" panose="02040602050305030304" pitchFamily="18" charset="0"/>
              </a:rPr>
              <a:t>sentimentul de conexiune și apropierea emoțională</a:t>
            </a:r>
            <a:r>
              <a:rPr lang="vi-VN" sz="1600" dirty="0"/>
              <a:t>,</a:t>
            </a:r>
            <a:r>
              <a:rPr lang="ro-RO" sz="1600" dirty="0">
                <a:latin typeface="Book Antiqua" panose="02040602050305030304" pitchFamily="18" charset="0"/>
              </a:rPr>
              <a:t>e ceea ce te face să ai încredere într-o persoană</a:t>
            </a:r>
            <a:r>
              <a:rPr lang="vi-VN" sz="1600" dirty="0"/>
              <a:t>,</a:t>
            </a:r>
            <a:r>
              <a:rPr lang="ro-RO" sz="1600" dirty="0">
                <a:latin typeface="Book Antiqua" panose="02040602050305030304" pitchFamily="18" charset="0"/>
              </a:rPr>
              <a:t>să poți să-i povestești detalii din viața ta</a:t>
            </a:r>
            <a:r>
              <a:rPr lang="vi-VN" sz="1600" dirty="0"/>
              <a:t>,</a:t>
            </a:r>
            <a:r>
              <a:rPr lang="ro-RO" sz="1600" dirty="0">
                <a:latin typeface="Book Antiqua" panose="02040602050305030304" pitchFamily="18" charset="0"/>
              </a:rPr>
              <a:t>să-l lași să te vadă așa cum ești cu adevărat</a:t>
            </a:r>
            <a:r>
              <a:rPr lang="vi-VN" sz="1600" dirty="0"/>
              <a:t>.</a:t>
            </a:r>
            <a:endParaRPr lang="ro-RO" sz="1600" dirty="0"/>
          </a:p>
          <a:p>
            <a:endParaRPr lang="vi-VN" sz="1600" dirty="0"/>
          </a:p>
          <a:p>
            <a:r>
              <a:rPr lang="ro-RO" sz="1600" i="1" dirty="0">
                <a:latin typeface="Castellar" panose="020A0402060406010301" pitchFamily="18" charset="0"/>
              </a:rPr>
              <a:t>Pasiunea</a:t>
            </a:r>
            <a:r>
              <a:rPr lang="ro-RO" sz="1600" dirty="0">
                <a:latin typeface="Book Antiqua" panose="02040602050305030304" pitchFamily="18" charset="0"/>
              </a:rPr>
              <a:t> – se referă la dorința sexuală și la atracția fizică pe care partenerii o simt unul pentru altul.</a:t>
            </a:r>
          </a:p>
          <a:p>
            <a:endParaRPr lang="ro-RO" sz="1600" dirty="0">
              <a:latin typeface="Book Antiqua" panose="02040602050305030304" pitchFamily="18" charset="0"/>
            </a:endParaRPr>
          </a:p>
          <a:p>
            <a:r>
              <a:rPr lang="ro-RO" sz="1600" i="1" dirty="0">
                <a:latin typeface="Castellar" panose="020A0402060406010301" pitchFamily="18" charset="0"/>
              </a:rPr>
              <a:t>Compromisul</a:t>
            </a:r>
            <a:r>
              <a:rPr lang="ro-RO" sz="1600" dirty="0">
                <a:latin typeface="Book Antiqua" panose="02040602050305030304" pitchFamily="18" charset="0"/>
              </a:rPr>
              <a:t> – face diferența între dorința de a iubi o persoană de-a lungul timpului și să rămâi alături mereu.Este ceea ce două persoane împart prin </a:t>
            </a:r>
            <a:r>
              <a:rPr lang="en-US" sz="1600" dirty="0">
                <a:latin typeface="Book Antiqua" panose="02040602050305030304" pitchFamily="18" charset="0"/>
              </a:rPr>
              <a:t>“</a:t>
            </a:r>
            <a:r>
              <a:rPr lang="ro-RO" sz="1600" dirty="0">
                <a:latin typeface="Book Antiqua" panose="02040602050305030304" pitchFamily="18" charset="0"/>
              </a:rPr>
              <a:t>căsătorie</a:t>
            </a:r>
            <a:r>
              <a:rPr lang="en-US" sz="1600" dirty="0">
                <a:latin typeface="Book Antiqua" panose="02040602050305030304" pitchFamily="18" charset="0"/>
              </a:rPr>
              <a:t>”</a:t>
            </a:r>
            <a:r>
              <a:rPr lang="ro-RO" sz="1600" dirty="0">
                <a:latin typeface="Book Antiqua" panose="02040602050305030304" pitchFamily="18" charset="0"/>
              </a:rPr>
              <a:t>, locuind împreună. </a:t>
            </a:r>
          </a:p>
        </p:txBody>
      </p:sp>
      <p:sp>
        <p:nvSpPr>
          <p:cNvPr id="13" name="TextBox 12"/>
          <p:cNvSpPr txBox="1"/>
          <p:nvPr/>
        </p:nvSpPr>
        <p:spPr>
          <a:xfrm>
            <a:off x="503548" y="3789040"/>
            <a:ext cx="3672408" cy="2062103"/>
          </a:xfrm>
          <a:prstGeom prst="rect">
            <a:avLst/>
          </a:prstGeom>
          <a:noFill/>
        </p:spPr>
        <p:txBody>
          <a:bodyPr wrap="square" rtlCol="0">
            <a:spAutoFit/>
          </a:bodyPr>
          <a:lstStyle/>
          <a:p>
            <a:pPr algn="ctr"/>
            <a:r>
              <a:rPr lang="en-US" sz="1600" dirty="0">
                <a:latin typeface="Book Antiqua" panose="02040602050305030304" pitchFamily="18" charset="0"/>
              </a:rPr>
              <a:t>“</a:t>
            </a:r>
            <a:r>
              <a:rPr lang="ro-RO" sz="1600" dirty="0">
                <a:latin typeface="Book Antiqua" panose="02040602050305030304" pitchFamily="18" charset="0"/>
              </a:rPr>
              <a:t>Când te îndrăgostești de cineva</a:t>
            </a:r>
            <a:r>
              <a:rPr lang="vi-VN" sz="1600" dirty="0"/>
              <a:t>,</a:t>
            </a:r>
            <a:r>
              <a:rPr lang="ro-RO" sz="1600" dirty="0">
                <a:latin typeface="Book Antiqua" panose="02040602050305030304" pitchFamily="18" charset="0"/>
              </a:rPr>
              <a:t>încă nu este iubirea reală și pură</a:t>
            </a:r>
            <a:r>
              <a:rPr lang="vi-VN" sz="1600" dirty="0"/>
              <a:t>,</a:t>
            </a:r>
            <a:r>
              <a:rPr lang="ro-RO" sz="1600" dirty="0">
                <a:latin typeface="Book Antiqua" panose="02040602050305030304" pitchFamily="18" charset="0"/>
              </a:rPr>
              <a:t>la care aspirăm toți. Dacă această persoană îți împărtășă sentimentele</a:t>
            </a:r>
            <a:r>
              <a:rPr lang="vi-VN" sz="1600" dirty="0"/>
              <a:t>, </a:t>
            </a:r>
            <a:r>
              <a:rPr lang="ro-RO" sz="1600" dirty="0">
                <a:latin typeface="Book Antiqua" panose="02040602050305030304" pitchFamily="18" charset="0"/>
              </a:rPr>
              <a:t>doar atunci guști din dragoste, însă acest sentiment înălțător nu se termină aici. Sentimentele împărtășite sunt doar primul pas.</a:t>
            </a:r>
            <a:r>
              <a:rPr lang="vi-VN" sz="1600" dirty="0"/>
              <a:t> </a:t>
            </a:r>
            <a:r>
              <a:rPr lang="en-US" sz="1600" dirty="0">
                <a:latin typeface="Book Antiqua" panose="02040602050305030304" pitchFamily="18" charset="0"/>
              </a:rPr>
              <a:t>“</a:t>
            </a:r>
            <a:endParaRPr lang="ru-RU" sz="1600" dirty="0">
              <a:latin typeface="Book Antiqua" panose="02040602050305030304" pitchFamily="18" charset="0"/>
            </a:endParaRPr>
          </a:p>
        </p:txBody>
      </p:sp>
    </p:spTree>
    <p:extLst>
      <p:ext uri="{BB962C8B-B14F-4D97-AF65-F5344CB8AC3E}">
        <p14:creationId xmlns:p14="http://schemas.microsoft.com/office/powerpoint/2010/main" val="143272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26"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80">
                                          <p:stCondLst>
                                            <p:cond delay="0"/>
                                          </p:stCondLst>
                                        </p:cTn>
                                        <p:tgtEl>
                                          <p:spTgt spid="6">
                                            <p:txEl>
                                              <p:pRg st="0" end="0"/>
                                            </p:txEl>
                                          </p:spTgt>
                                        </p:tgtEl>
                                      </p:cBhvr>
                                    </p:animEffect>
                                    <p:anim calcmode="lin" valueType="num">
                                      <p:cBhvr>
                                        <p:cTn id="1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xEl>
                                              <p:pRg st="0" end="0"/>
                                            </p:txEl>
                                          </p:spTgt>
                                        </p:tgtEl>
                                      </p:cBhvr>
                                      <p:to x="100000" y="60000"/>
                                    </p:animScale>
                                    <p:animScale>
                                      <p:cBhvr>
                                        <p:cTn id="20" dur="166" decel="50000">
                                          <p:stCondLst>
                                            <p:cond delay="676"/>
                                          </p:stCondLst>
                                        </p:cTn>
                                        <p:tgtEl>
                                          <p:spTgt spid="6">
                                            <p:txEl>
                                              <p:pRg st="0" end="0"/>
                                            </p:txEl>
                                          </p:spTgt>
                                        </p:tgtEl>
                                      </p:cBhvr>
                                      <p:to x="100000" y="100000"/>
                                    </p:animScale>
                                    <p:animScale>
                                      <p:cBhvr>
                                        <p:cTn id="21" dur="26">
                                          <p:stCondLst>
                                            <p:cond delay="1312"/>
                                          </p:stCondLst>
                                        </p:cTn>
                                        <p:tgtEl>
                                          <p:spTgt spid="6">
                                            <p:txEl>
                                              <p:pRg st="0" end="0"/>
                                            </p:txEl>
                                          </p:spTgt>
                                        </p:tgtEl>
                                      </p:cBhvr>
                                      <p:to x="100000" y="80000"/>
                                    </p:animScale>
                                    <p:animScale>
                                      <p:cBhvr>
                                        <p:cTn id="22" dur="166" decel="50000">
                                          <p:stCondLst>
                                            <p:cond delay="1338"/>
                                          </p:stCondLst>
                                        </p:cTn>
                                        <p:tgtEl>
                                          <p:spTgt spid="6">
                                            <p:txEl>
                                              <p:pRg st="0" end="0"/>
                                            </p:txEl>
                                          </p:spTgt>
                                        </p:tgtEl>
                                      </p:cBhvr>
                                      <p:to x="100000" y="100000"/>
                                    </p:animScale>
                                    <p:animScale>
                                      <p:cBhvr>
                                        <p:cTn id="23" dur="26">
                                          <p:stCondLst>
                                            <p:cond delay="1642"/>
                                          </p:stCondLst>
                                        </p:cTn>
                                        <p:tgtEl>
                                          <p:spTgt spid="6">
                                            <p:txEl>
                                              <p:pRg st="0" end="0"/>
                                            </p:txEl>
                                          </p:spTgt>
                                        </p:tgtEl>
                                      </p:cBhvr>
                                      <p:to x="100000" y="90000"/>
                                    </p:animScale>
                                    <p:animScale>
                                      <p:cBhvr>
                                        <p:cTn id="24" dur="166" decel="50000">
                                          <p:stCondLst>
                                            <p:cond delay="1668"/>
                                          </p:stCondLst>
                                        </p:cTn>
                                        <p:tgtEl>
                                          <p:spTgt spid="6">
                                            <p:txEl>
                                              <p:pRg st="0" end="0"/>
                                            </p:txEl>
                                          </p:spTgt>
                                        </p:tgtEl>
                                      </p:cBhvr>
                                      <p:to x="100000" y="100000"/>
                                    </p:animScale>
                                    <p:animScale>
                                      <p:cBhvr>
                                        <p:cTn id="25" dur="26">
                                          <p:stCondLst>
                                            <p:cond delay="1808"/>
                                          </p:stCondLst>
                                        </p:cTn>
                                        <p:tgtEl>
                                          <p:spTgt spid="6">
                                            <p:txEl>
                                              <p:pRg st="0" end="0"/>
                                            </p:txEl>
                                          </p:spTgt>
                                        </p:tgtEl>
                                      </p:cBhvr>
                                      <p:to x="100000" y="95000"/>
                                    </p:animScale>
                                    <p:animScale>
                                      <p:cBhvr>
                                        <p:cTn id="26" dur="166" decel="50000">
                                          <p:stCondLst>
                                            <p:cond delay="1834"/>
                                          </p:stCondLst>
                                        </p:cTn>
                                        <p:tgtEl>
                                          <p:spTgt spid="6">
                                            <p:txEl>
                                              <p:pRg st="0" end="0"/>
                                            </p:txEl>
                                          </p:spTgt>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580">
                                          <p:stCondLst>
                                            <p:cond delay="0"/>
                                          </p:stCondLst>
                                        </p:cTn>
                                        <p:tgtEl>
                                          <p:spTgt spid="6">
                                            <p:txEl>
                                              <p:pRg st="4" end="4"/>
                                            </p:txEl>
                                          </p:spTgt>
                                        </p:tgtEl>
                                      </p:cBhvr>
                                    </p:animEffect>
                                    <p:anim calcmode="lin" valueType="num">
                                      <p:cBhvr>
                                        <p:cTn id="30"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xEl>
                                              <p:pRg st="4" end="4"/>
                                            </p:txEl>
                                          </p:spTgt>
                                        </p:tgtEl>
                                      </p:cBhvr>
                                      <p:to x="100000" y="60000"/>
                                    </p:animScale>
                                    <p:animScale>
                                      <p:cBhvr>
                                        <p:cTn id="36" dur="166" decel="50000">
                                          <p:stCondLst>
                                            <p:cond delay="676"/>
                                          </p:stCondLst>
                                        </p:cTn>
                                        <p:tgtEl>
                                          <p:spTgt spid="6">
                                            <p:txEl>
                                              <p:pRg st="4" end="4"/>
                                            </p:txEl>
                                          </p:spTgt>
                                        </p:tgtEl>
                                      </p:cBhvr>
                                      <p:to x="100000" y="100000"/>
                                    </p:animScale>
                                    <p:animScale>
                                      <p:cBhvr>
                                        <p:cTn id="37" dur="26">
                                          <p:stCondLst>
                                            <p:cond delay="1312"/>
                                          </p:stCondLst>
                                        </p:cTn>
                                        <p:tgtEl>
                                          <p:spTgt spid="6">
                                            <p:txEl>
                                              <p:pRg st="4" end="4"/>
                                            </p:txEl>
                                          </p:spTgt>
                                        </p:tgtEl>
                                      </p:cBhvr>
                                      <p:to x="100000" y="80000"/>
                                    </p:animScale>
                                    <p:animScale>
                                      <p:cBhvr>
                                        <p:cTn id="38" dur="166" decel="50000">
                                          <p:stCondLst>
                                            <p:cond delay="1338"/>
                                          </p:stCondLst>
                                        </p:cTn>
                                        <p:tgtEl>
                                          <p:spTgt spid="6">
                                            <p:txEl>
                                              <p:pRg st="4" end="4"/>
                                            </p:txEl>
                                          </p:spTgt>
                                        </p:tgtEl>
                                      </p:cBhvr>
                                      <p:to x="100000" y="100000"/>
                                    </p:animScale>
                                    <p:animScale>
                                      <p:cBhvr>
                                        <p:cTn id="39" dur="26">
                                          <p:stCondLst>
                                            <p:cond delay="1642"/>
                                          </p:stCondLst>
                                        </p:cTn>
                                        <p:tgtEl>
                                          <p:spTgt spid="6">
                                            <p:txEl>
                                              <p:pRg st="4" end="4"/>
                                            </p:txEl>
                                          </p:spTgt>
                                        </p:tgtEl>
                                      </p:cBhvr>
                                      <p:to x="100000" y="90000"/>
                                    </p:animScale>
                                    <p:animScale>
                                      <p:cBhvr>
                                        <p:cTn id="40" dur="166" decel="50000">
                                          <p:stCondLst>
                                            <p:cond delay="1668"/>
                                          </p:stCondLst>
                                        </p:cTn>
                                        <p:tgtEl>
                                          <p:spTgt spid="6">
                                            <p:txEl>
                                              <p:pRg st="4" end="4"/>
                                            </p:txEl>
                                          </p:spTgt>
                                        </p:tgtEl>
                                      </p:cBhvr>
                                      <p:to x="100000" y="100000"/>
                                    </p:animScale>
                                    <p:animScale>
                                      <p:cBhvr>
                                        <p:cTn id="41" dur="26">
                                          <p:stCondLst>
                                            <p:cond delay="1808"/>
                                          </p:stCondLst>
                                        </p:cTn>
                                        <p:tgtEl>
                                          <p:spTgt spid="6">
                                            <p:txEl>
                                              <p:pRg st="4" end="4"/>
                                            </p:txEl>
                                          </p:spTgt>
                                        </p:tgtEl>
                                      </p:cBhvr>
                                      <p:to x="100000" y="95000"/>
                                    </p:animScale>
                                    <p:animScale>
                                      <p:cBhvr>
                                        <p:cTn id="42" dur="166" decel="50000">
                                          <p:stCondLst>
                                            <p:cond delay="1834"/>
                                          </p:stCondLst>
                                        </p:cTn>
                                        <p:tgtEl>
                                          <p:spTgt spid="6">
                                            <p:txEl>
                                              <p:pRg st="4" end="4"/>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80">
                                          <p:stCondLst>
                                            <p:cond delay="0"/>
                                          </p:stCondLst>
                                        </p:cTn>
                                        <p:tgtEl>
                                          <p:spTgt spid="13">
                                            <p:txEl>
                                              <p:pRg st="0" end="0"/>
                                            </p:txEl>
                                          </p:spTgt>
                                        </p:tgtEl>
                                      </p:cBhvr>
                                    </p:animEffect>
                                    <p:anim calcmode="lin" valueType="num">
                                      <p:cBhvr>
                                        <p:cTn id="46"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xEl>
                                              <p:pRg st="0" end="0"/>
                                            </p:txEl>
                                          </p:spTgt>
                                        </p:tgtEl>
                                      </p:cBhvr>
                                      <p:to x="100000" y="60000"/>
                                    </p:animScale>
                                    <p:animScale>
                                      <p:cBhvr>
                                        <p:cTn id="52" dur="166" decel="50000">
                                          <p:stCondLst>
                                            <p:cond delay="676"/>
                                          </p:stCondLst>
                                        </p:cTn>
                                        <p:tgtEl>
                                          <p:spTgt spid="13">
                                            <p:txEl>
                                              <p:pRg st="0" end="0"/>
                                            </p:txEl>
                                          </p:spTgt>
                                        </p:tgtEl>
                                      </p:cBhvr>
                                      <p:to x="100000" y="100000"/>
                                    </p:animScale>
                                    <p:animScale>
                                      <p:cBhvr>
                                        <p:cTn id="53" dur="26">
                                          <p:stCondLst>
                                            <p:cond delay="1312"/>
                                          </p:stCondLst>
                                        </p:cTn>
                                        <p:tgtEl>
                                          <p:spTgt spid="13">
                                            <p:txEl>
                                              <p:pRg st="0" end="0"/>
                                            </p:txEl>
                                          </p:spTgt>
                                        </p:tgtEl>
                                      </p:cBhvr>
                                      <p:to x="100000" y="80000"/>
                                    </p:animScale>
                                    <p:animScale>
                                      <p:cBhvr>
                                        <p:cTn id="54" dur="166" decel="50000">
                                          <p:stCondLst>
                                            <p:cond delay="1338"/>
                                          </p:stCondLst>
                                        </p:cTn>
                                        <p:tgtEl>
                                          <p:spTgt spid="13">
                                            <p:txEl>
                                              <p:pRg st="0" end="0"/>
                                            </p:txEl>
                                          </p:spTgt>
                                        </p:tgtEl>
                                      </p:cBhvr>
                                      <p:to x="100000" y="100000"/>
                                    </p:animScale>
                                    <p:animScale>
                                      <p:cBhvr>
                                        <p:cTn id="55" dur="26">
                                          <p:stCondLst>
                                            <p:cond delay="1642"/>
                                          </p:stCondLst>
                                        </p:cTn>
                                        <p:tgtEl>
                                          <p:spTgt spid="13">
                                            <p:txEl>
                                              <p:pRg st="0" end="0"/>
                                            </p:txEl>
                                          </p:spTgt>
                                        </p:tgtEl>
                                      </p:cBhvr>
                                      <p:to x="100000" y="90000"/>
                                    </p:animScale>
                                    <p:animScale>
                                      <p:cBhvr>
                                        <p:cTn id="56" dur="166" decel="50000">
                                          <p:stCondLst>
                                            <p:cond delay="1668"/>
                                          </p:stCondLst>
                                        </p:cTn>
                                        <p:tgtEl>
                                          <p:spTgt spid="13">
                                            <p:txEl>
                                              <p:pRg st="0" end="0"/>
                                            </p:txEl>
                                          </p:spTgt>
                                        </p:tgtEl>
                                      </p:cBhvr>
                                      <p:to x="100000" y="100000"/>
                                    </p:animScale>
                                    <p:animScale>
                                      <p:cBhvr>
                                        <p:cTn id="57" dur="26">
                                          <p:stCondLst>
                                            <p:cond delay="1808"/>
                                          </p:stCondLst>
                                        </p:cTn>
                                        <p:tgtEl>
                                          <p:spTgt spid="13">
                                            <p:txEl>
                                              <p:pRg st="0" end="0"/>
                                            </p:txEl>
                                          </p:spTgt>
                                        </p:tgtEl>
                                      </p:cBhvr>
                                      <p:to x="100000" y="95000"/>
                                    </p:animScale>
                                    <p:animScale>
                                      <p:cBhvr>
                                        <p:cTn id="58" dur="166" decel="50000">
                                          <p:stCondLst>
                                            <p:cond delay="1834"/>
                                          </p:stCondLst>
                                        </p:cTn>
                                        <p:tgtEl>
                                          <p:spTgt spid="13">
                                            <p:txEl>
                                              <p:pRg st="0" end="0"/>
                                            </p:txEl>
                                          </p:spTgt>
                                        </p:tgtEl>
                                      </p:cBhvr>
                                      <p:to x="100000" y="100000"/>
                                    </p:animScale>
                                  </p:childTnLst>
                                </p:cTn>
                              </p:par>
                              <p:par>
                                <p:cTn id="59" presetID="53" presetClass="entr" presetSubtype="16" fill="hold" nodeType="with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p:cTn id="61"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63" dur="1000"/>
                                        <p:tgtEl>
                                          <p:spTgt spid="12">
                                            <p:txEl>
                                              <p:pRg st="0" end="0"/>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12">
                                            <p:txEl>
                                              <p:pRg st="2" end="2"/>
                                            </p:txEl>
                                          </p:spTgt>
                                        </p:tgtEl>
                                        <p:attrNameLst>
                                          <p:attrName>style.visibility</p:attrName>
                                        </p:attrNameLst>
                                      </p:cBhvr>
                                      <p:to>
                                        <p:strVal val="visible"/>
                                      </p:to>
                                    </p:set>
                                    <p:anim calcmode="lin" valueType="num">
                                      <p:cBhvr>
                                        <p:cTn id="66"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67" dur="10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68" dur="1000"/>
                                        <p:tgtEl>
                                          <p:spTgt spid="12">
                                            <p:txEl>
                                              <p:pRg st="2" end="2"/>
                                            </p:txEl>
                                          </p:spTgt>
                                        </p:tgtEl>
                                      </p:cBhvr>
                                    </p:animEffect>
                                  </p:childTnLst>
                                </p:cTn>
                              </p:par>
                              <p:par>
                                <p:cTn id="69" presetID="53" presetClass="entr" presetSubtype="16" fill="hold" nodeType="withEffect">
                                  <p:stCondLst>
                                    <p:cond delay="0"/>
                                  </p:stCondLst>
                                  <p:childTnLst>
                                    <p:set>
                                      <p:cBhvr>
                                        <p:cTn id="70" dur="1" fill="hold">
                                          <p:stCondLst>
                                            <p:cond delay="0"/>
                                          </p:stCondLst>
                                        </p:cTn>
                                        <p:tgtEl>
                                          <p:spTgt spid="12">
                                            <p:txEl>
                                              <p:pRg st="4" end="4"/>
                                            </p:txEl>
                                          </p:spTgt>
                                        </p:tgtEl>
                                        <p:attrNameLst>
                                          <p:attrName>style.visibility</p:attrName>
                                        </p:attrNameLst>
                                      </p:cBhvr>
                                      <p:to>
                                        <p:strVal val="visible"/>
                                      </p:to>
                                    </p:set>
                                    <p:anim calcmode="lin" valueType="num">
                                      <p:cBhvr>
                                        <p:cTn id="71" dur="1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73" dur="1000"/>
                                        <p:tgtEl>
                                          <p:spTgt spid="12">
                                            <p:txEl>
                                              <p:pRg st="4" end="4"/>
                                            </p:txEl>
                                          </p:spTgt>
                                        </p:tgtEl>
                                      </p:cBhvr>
                                    </p:animEffect>
                                  </p:childTnLst>
                                </p:cTn>
                              </p:par>
                              <p:par>
                                <p:cTn id="74" presetID="53" presetClass="entr" presetSubtype="16" fill="hold" nodeType="withEffect">
                                  <p:stCondLst>
                                    <p:cond delay="0"/>
                                  </p:stCondLst>
                                  <p:childTnLst>
                                    <p:set>
                                      <p:cBhvr>
                                        <p:cTn id="75" dur="1" fill="hold">
                                          <p:stCondLst>
                                            <p:cond delay="0"/>
                                          </p:stCondLst>
                                        </p:cTn>
                                        <p:tgtEl>
                                          <p:spTgt spid="12">
                                            <p:txEl>
                                              <p:pRg st="6" end="6"/>
                                            </p:txEl>
                                          </p:spTgt>
                                        </p:tgtEl>
                                        <p:attrNameLst>
                                          <p:attrName>style.visibility</p:attrName>
                                        </p:attrNameLst>
                                      </p:cBhvr>
                                      <p:to>
                                        <p:strVal val="visible"/>
                                      </p:to>
                                    </p:set>
                                    <p:anim calcmode="lin" valueType="num">
                                      <p:cBhvr>
                                        <p:cTn id="76" dur="10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77" dur="10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78" dur="1000"/>
                                        <p:tgtEl>
                                          <p:spTgt spid="12">
                                            <p:txEl>
                                              <p:pRg st="6" end="6"/>
                                            </p:txEl>
                                          </p:spTgt>
                                        </p:tgtEl>
                                      </p:cBhvr>
                                    </p:animEffect>
                                  </p:childTnLst>
                                </p:cTn>
                              </p:par>
                              <p:par>
                                <p:cTn id="79" presetID="42"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572000" y="260648"/>
            <a:ext cx="4392488"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87" y="1007641"/>
            <a:ext cx="3727513" cy="4770709"/>
          </a:xfrm>
          <a:prstGeom prst="rect">
            <a:avLst/>
          </a:prstGeom>
        </p:spPr>
      </p:pic>
      <p:sp>
        <p:nvSpPr>
          <p:cNvPr id="7" name="TextBox 6"/>
          <p:cNvSpPr txBox="1"/>
          <p:nvPr/>
        </p:nvSpPr>
        <p:spPr>
          <a:xfrm>
            <a:off x="1072590" y="1377059"/>
            <a:ext cx="2592288" cy="4031873"/>
          </a:xfrm>
          <a:prstGeom prst="rect">
            <a:avLst/>
          </a:prstGeom>
          <a:noFill/>
        </p:spPr>
        <p:txBody>
          <a:bodyPr wrap="square" rtlCol="0">
            <a:spAutoFit/>
          </a:bodyPr>
          <a:lstStyle/>
          <a:p>
            <a:pPr algn="ctr"/>
            <a:r>
              <a:rPr lang="vi-VN" sz="1600" i="1" dirty="0">
                <a:latin typeface="+mj-lt"/>
              </a:rPr>
              <a:t>Clopot al dragostei,</a:t>
            </a:r>
          </a:p>
          <a:p>
            <a:pPr algn="ctr"/>
            <a:r>
              <a:rPr lang="vi-VN" sz="1600" i="1" dirty="0">
                <a:latin typeface="+mj-lt"/>
              </a:rPr>
              <a:t>Sună</a:t>
            </a:r>
          </a:p>
          <a:p>
            <a:pPr algn="ctr"/>
            <a:r>
              <a:rPr lang="vi-VN" sz="1600" i="1" dirty="0">
                <a:latin typeface="+mj-lt"/>
              </a:rPr>
              <a:t>Din roşia turlă a ta,</a:t>
            </a:r>
          </a:p>
          <a:p>
            <a:pPr algn="ctr"/>
            <a:r>
              <a:rPr lang="vi-VN" sz="1600" i="1" dirty="0">
                <a:latin typeface="+mj-lt"/>
              </a:rPr>
              <a:t>Sună, ca tras de furtună,</a:t>
            </a:r>
          </a:p>
          <a:p>
            <a:pPr algn="ctr"/>
            <a:r>
              <a:rPr lang="vi-VN" sz="1600" i="1" dirty="0">
                <a:latin typeface="+mj-lt"/>
              </a:rPr>
              <a:t>În ropot de cumpănă grea.</a:t>
            </a:r>
          </a:p>
          <a:p>
            <a:pPr algn="ctr"/>
            <a:r>
              <a:rPr lang="vi-VN" sz="1600" i="1" dirty="0">
                <a:latin typeface="+mj-lt"/>
              </a:rPr>
              <a:t>Clopot al dragostei,</a:t>
            </a:r>
          </a:p>
          <a:p>
            <a:pPr algn="ctr"/>
            <a:r>
              <a:rPr lang="vi-VN" sz="1600" i="1" dirty="0">
                <a:latin typeface="+mj-lt"/>
              </a:rPr>
              <a:t>Bate</a:t>
            </a:r>
          </a:p>
          <a:p>
            <a:pPr algn="ctr"/>
            <a:r>
              <a:rPr lang="vi-VN" sz="1600" i="1" dirty="0">
                <a:latin typeface="+mj-lt"/>
              </a:rPr>
              <a:t>Dangătul tău nebunesc,</a:t>
            </a:r>
          </a:p>
          <a:p>
            <a:pPr algn="ctr"/>
            <a:r>
              <a:rPr lang="vi-VN" sz="1600" i="1" dirty="0">
                <a:latin typeface="+mj-lt"/>
              </a:rPr>
              <a:t>Şi tihnă nu-mi da, de se poate,</a:t>
            </a:r>
          </a:p>
          <a:p>
            <a:pPr algn="ctr"/>
            <a:r>
              <a:rPr lang="vi-VN" sz="1600" i="1" dirty="0">
                <a:latin typeface="+mj-lt"/>
              </a:rPr>
              <a:t>Atâta timp cât trăiesc.</a:t>
            </a:r>
          </a:p>
          <a:p>
            <a:pPr algn="ctr"/>
            <a:r>
              <a:rPr lang="vi-VN" sz="1600" i="1" dirty="0">
                <a:latin typeface="+mj-lt"/>
              </a:rPr>
              <a:t>Clopot al dragostei,</a:t>
            </a:r>
          </a:p>
          <a:p>
            <a:pPr algn="ctr"/>
            <a:r>
              <a:rPr lang="vi-VN" sz="1600" i="1" dirty="0">
                <a:latin typeface="+mj-lt"/>
              </a:rPr>
              <a:t>Numa</a:t>
            </a:r>
          </a:p>
          <a:p>
            <a:pPr algn="ctr"/>
            <a:r>
              <a:rPr lang="vi-VN" sz="1600" i="1" dirty="0">
                <a:latin typeface="+mj-lt"/>
              </a:rPr>
              <a:t>Nu conteni deloc,</a:t>
            </a:r>
          </a:p>
          <a:p>
            <a:pPr algn="ctr"/>
            <a:r>
              <a:rPr lang="vi-VN" sz="1600" i="1" dirty="0">
                <a:latin typeface="+mj-lt"/>
              </a:rPr>
              <a:t>Ci bate mereu ca acuma</a:t>
            </a:r>
          </a:p>
          <a:p>
            <a:pPr algn="ctr"/>
            <a:r>
              <a:rPr lang="vi-VN" sz="1600" i="1" dirty="0">
                <a:latin typeface="+mj-lt"/>
              </a:rPr>
              <a:t>Cu via ta limbă de foc!</a:t>
            </a:r>
            <a:endParaRPr lang="ru-RU" sz="1600" i="1" dirty="0">
              <a:latin typeface="+mj-lt"/>
            </a:endParaRPr>
          </a:p>
        </p:txBody>
      </p:sp>
      <p:sp>
        <p:nvSpPr>
          <p:cNvPr id="8" name="TextBox 7"/>
          <p:cNvSpPr txBox="1"/>
          <p:nvPr/>
        </p:nvSpPr>
        <p:spPr>
          <a:xfrm>
            <a:off x="880997" y="373525"/>
            <a:ext cx="2773491" cy="646331"/>
          </a:xfrm>
          <a:prstGeom prst="rect">
            <a:avLst/>
          </a:prstGeom>
          <a:noFill/>
        </p:spPr>
        <p:txBody>
          <a:bodyPr wrap="square" rtlCol="0">
            <a:spAutoFit/>
          </a:bodyPr>
          <a:lstStyle/>
          <a:p>
            <a:r>
              <a:rPr lang="en-US" dirty="0">
                <a:latin typeface="Algerian" panose="04020705040A02060702" pitchFamily="82" charset="0"/>
              </a:rPr>
              <a:t>                </a:t>
            </a:r>
            <a:r>
              <a:rPr lang="en-US" dirty="0" err="1">
                <a:latin typeface="Algerian" panose="04020705040A02060702" pitchFamily="82" charset="0"/>
              </a:rPr>
              <a:t>Inima</a:t>
            </a:r>
            <a:endParaRPr lang="en-US" dirty="0">
              <a:latin typeface="Algerian" panose="04020705040A02060702" pitchFamily="82" charset="0"/>
            </a:endParaRPr>
          </a:p>
          <a:p>
            <a:r>
              <a:rPr lang="en-US"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L. </a:t>
            </a:r>
            <a:r>
              <a:rPr lang="en-US" sz="1600" i="1" dirty="0" err="1">
                <a:latin typeface="Times New Roman" panose="02020603050405020304" pitchFamily="18" charset="0"/>
                <a:cs typeface="Times New Roman" panose="02020603050405020304" pitchFamily="18" charset="0"/>
              </a:rPr>
              <a:t>Deleanu</a:t>
            </a:r>
            <a:endParaRPr lang="ru-RU" sz="1600"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872" y="283298"/>
            <a:ext cx="1858516" cy="1858516"/>
          </a:xfrm>
          <a:prstGeom prst="rect">
            <a:avLst/>
          </a:prstGeom>
        </p:spPr>
      </p:pic>
      <p:sp>
        <p:nvSpPr>
          <p:cNvPr id="10" name="TextBox 9"/>
          <p:cNvSpPr txBox="1"/>
          <p:nvPr/>
        </p:nvSpPr>
        <p:spPr>
          <a:xfrm>
            <a:off x="4710551" y="373525"/>
            <a:ext cx="2376264" cy="5755422"/>
          </a:xfrm>
          <a:prstGeom prst="rect">
            <a:avLst/>
          </a:prstGeom>
          <a:noFill/>
        </p:spPr>
        <p:txBody>
          <a:bodyPr wrap="square" rtlCol="0">
            <a:spAutoFit/>
          </a:bodyPr>
          <a:lstStyle/>
          <a:p>
            <a:pPr algn="ctr"/>
            <a:r>
              <a:rPr lang="vi-VN" sz="1600" i="1" dirty="0">
                <a:latin typeface="Times New Roman" panose="02020603050405020304" pitchFamily="18" charset="0"/>
                <a:cs typeface="Times New Roman" panose="02020603050405020304" pitchFamily="18" charset="0"/>
              </a:rPr>
              <a:t>Era un cer umplut de soare</a:t>
            </a:r>
          </a:p>
          <a:p>
            <a:pPr algn="ctr"/>
            <a:r>
              <a:rPr lang="vi-VN" sz="1600" i="1" dirty="0">
                <a:latin typeface="Times New Roman" panose="02020603050405020304" pitchFamily="18" charset="0"/>
                <a:cs typeface="Times New Roman" panose="02020603050405020304" pitchFamily="18" charset="0"/>
              </a:rPr>
              <a:t>Când ţi-am adus într-un buchet</a:t>
            </a:r>
          </a:p>
          <a:p>
            <a:pPr algn="ctr"/>
            <a:r>
              <a:rPr lang="vi-VN" sz="1600" i="1" dirty="0">
                <a:latin typeface="Times New Roman" panose="02020603050405020304" pitchFamily="18" charset="0"/>
                <a:cs typeface="Times New Roman" panose="02020603050405020304" pitchFamily="18" charset="0"/>
              </a:rPr>
              <a:t>Iubirea mea mistuitoare</a:t>
            </a:r>
          </a:p>
          <a:p>
            <a:pPr algn="ctr"/>
            <a:r>
              <a:rPr lang="vi-VN" sz="1600" i="1" dirty="0">
                <a:latin typeface="Times New Roman" panose="02020603050405020304" pitchFamily="18" charset="0"/>
                <a:cs typeface="Times New Roman" panose="02020603050405020304" pitchFamily="18" charset="0"/>
              </a:rPr>
              <a:t>Şi-al inimei adânc secret.</a:t>
            </a:r>
          </a:p>
          <a:p>
            <a:pPr algn="ctr"/>
            <a:r>
              <a:rPr lang="vi-VN" sz="1600" i="1" dirty="0">
                <a:latin typeface="Times New Roman" panose="02020603050405020304" pitchFamily="18" charset="0"/>
                <a:cs typeface="Times New Roman" panose="02020603050405020304" pitchFamily="18" charset="0"/>
              </a:rPr>
              <a:t>Buchetu-a fost a mea junie,</a:t>
            </a:r>
          </a:p>
          <a:p>
            <a:pPr algn="ctr"/>
            <a:r>
              <a:rPr lang="vi-VN" sz="1600" i="1" dirty="0">
                <a:latin typeface="Times New Roman" panose="02020603050405020304" pitchFamily="18" charset="0"/>
                <a:cs typeface="Times New Roman" panose="02020603050405020304" pitchFamily="18" charset="0"/>
              </a:rPr>
              <a:t>Şi dacă astăzi s-a uscat,</a:t>
            </a:r>
          </a:p>
          <a:p>
            <a:pPr algn="ctr"/>
            <a:r>
              <a:rPr lang="vi-VN" sz="1600" i="1" dirty="0">
                <a:latin typeface="Times New Roman" panose="02020603050405020304" pitchFamily="18" charset="0"/>
                <a:cs typeface="Times New Roman" panose="02020603050405020304" pitchFamily="18" charset="0"/>
              </a:rPr>
              <a:t>Tu poate nu l-ai sărutat,</a:t>
            </a:r>
          </a:p>
          <a:p>
            <a:pPr algn="ctr"/>
            <a:r>
              <a:rPr lang="vi-VN" sz="1600" i="1" dirty="0">
                <a:latin typeface="Times New Roman" panose="02020603050405020304" pitchFamily="18" charset="0"/>
                <a:cs typeface="Times New Roman" panose="02020603050405020304" pitchFamily="18" charset="0"/>
              </a:rPr>
              <a:t>Maria mea, Marie.</a:t>
            </a:r>
          </a:p>
          <a:p>
            <a:pPr algn="ctr"/>
            <a:r>
              <a:rPr lang="vi-VN" sz="1600" i="1" dirty="0">
                <a:latin typeface="Times New Roman" panose="02020603050405020304" pitchFamily="18" charset="0"/>
                <a:cs typeface="Times New Roman" panose="02020603050405020304" pitchFamily="18" charset="0"/>
              </a:rPr>
              <a:t>De veci ne-a despărţit destinul,</a:t>
            </a:r>
          </a:p>
          <a:p>
            <a:pPr algn="ctr"/>
            <a:r>
              <a:rPr lang="vi-VN" sz="1600" i="1" dirty="0">
                <a:latin typeface="Times New Roman" panose="02020603050405020304" pitchFamily="18" charset="0"/>
                <a:cs typeface="Times New Roman" panose="02020603050405020304" pitchFamily="18" charset="0"/>
              </a:rPr>
              <a:t>O ştii şi tu, o ştiu şi eu,</a:t>
            </a:r>
          </a:p>
          <a:p>
            <a:pPr algn="ctr"/>
            <a:r>
              <a:rPr lang="vi-VN" sz="1600" i="1" dirty="0">
                <a:latin typeface="Times New Roman" panose="02020603050405020304" pitchFamily="18" charset="0"/>
                <a:cs typeface="Times New Roman" panose="02020603050405020304" pitchFamily="18" charset="0"/>
              </a:rPr>
              <a:t>Dar când iubirea e ca vinul,</a:t>
            </a:r>
          </a:p>
          <a:p>
            <a:pPr algn="ctr"/>
            <a:r>
              <a:rPr lang="vi-VN" sz="1600" i="1" dirty="0">
                <a:latin typeface="Times New Roman" panose="02020603050405020304" pitchFamily="18" charset="0"/>
                <a:cs typeface="Times New Roman" panose="02020603050405020304" pitchFamily="18" charset="0"/>
              </a:rPr>
              <a:t>Să te dezbeţi e greu - e greu.</a:t>
            </a:r>
          </a:p>
          <a:p>
            <a:pPr algn="ctr"/>
            <a:r>
              <a:rPr lang="vi-VN" sz="1600" i="1" dirty="0">
                <a:latin typeface="Times New Roman" panose="02020603050405020304" pitchFamily="18" charset="0"/>
                <a:cs typeface="Times New Roman" panose="02020603050405020304" pitchFamily="18" charset="0"/>
              </a:rPr>
              <a:t>În orele de revenire,</a:t>
            </a:r>
          </a:p>
          <a:p>
            <a:pPr algn="ctr"/>
            <a:r>
              <a:rPr lang="vi-VN" sz="1600" i="1" dirty="0">
                <a:latin typeface="Times New Roman" panose="02020603050405020304" pitchFamily="18" charset="0"/>
                <a:cs typeface="Times New Roman" panose="02020603050405020304" pitchFamily="18" charset="0"/>
              </a:rPr>
              <a:t>Dacă mai ţii minte-acel buchet,</a:t>
            </a:r>
          </a:p>
          <a:p>
            <a:pPr algn="ctr"/>
            <a:r>
              <a:rPr lang="vi-VN" sz="1600" i="1" dirty="0">
                <a:latin typeface="Times New Roman" panose="02020603050405020304" pitchFamily="18" charset="0"/>
                <a:cs typeface="Times New Roman" panose="02020603050405020304" pitchFamily="18" charset="0"/>
              </a:rPr>
              <a:t>Gândeşte-te şi la poet,</a:t>
            </a:r>
          </a:p>
          <a:p>
            <a:pPr algn="ctr"/>
            <a:r>
              <a:rPr lang="vi-VN" sz="1600" i="1" dirty="0">
                <a:latin typeface="Times New Roman" panose="02020603050405020304" pitchFamily="18" charset="0"/>
                <a:cs typeface="Times New Roman" panose="02020603050405020304" pitchFamily="18" charset="0"/>
              </a:rPr>
              <a:t>Maria mea, Marie.</a:t>
            </a:r>
            <a:endParaRPr lang="ru-RU" sz="16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086815" y="5408932"/>
            <a:ext cx="1843573" cy="646331"/>
          </a:xfrm>
          <a:prstGeom prst="rect">
            <a:avLst/>
          </a:prstGeom>
          <a:noFill/>
        </p:spPr>
        <p:txBody>
          <a:bodyPr wrap="square" rtlCol="0">
            <a:spAutoFit/>
          </a:bodyPr>
          <a:lstStyle/>
          <a:p>
            <a:r>
              <a:rPr lang="en-US" dirty="0" err="1">
                <a:latin typeface="Algerian" panose="04020705040A02060702" pitchFamily="82" charset="0"/>
              </a:rPr>
              <a:t>Buchetul</a:t>
            </a:r>
            <a:r>
              <a:rPr lang="en-US" dirty="0">
                <a:latin typeface="Algerian" panose="04020705040A02060702" pitchFamily="82" charset="0"/>
              </a:rPr>
              <a:t> </a:t>
            </a:r>
          </a:p>
          <a:p>
            <a:r>
              <a:rPr lang="en-US" dirty="0"/>
              <a:t>     </a:t>
            </a:r>
            <a:r>
              <a:rPr lang="en-US" i="1" dirty="0">
                <a:latin typeface="Times New Roman" panose="02020603050405020304" pitchFamily="18" charset="0"/>
                <a:cs typeface="Times New Roman" panose="02020603050405020304" pitchFamily="18" charset="0"/>
              </a:rPr>
              <a:t>A. </a:t>
            </a:r>
            <a:r>
              <a:rPr lang="en-US" i="1" dirty="0" err="1">
                <a:latin typeface="Times New Roman" panose="02020603050405020304" pitchFamily="18" charset="0"/>
                <a:cs typeface="Times New Roman" panose="02020603050405020304" pitchFamily="18" charset="0"/>
              </a:rPr>
              <a:t>Macedonski</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6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1000"/>
                                        <p:tgtEl>
                                          <p:spTgt spid="8">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down)">
                                      <p:cBhvr>
                                        <p:cTn id="16" dur="1000"/>
                                        <p:tgtEl>
                                          <p:spTgt spid="8">
                                            <p:txEl>
                                              <p:pRg st="1" end="1"/>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10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1000"/>
                                        <p:tgtEl>
                                          <p:spTgt spid="7">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1000"/>
                                        <p:tgtEl>
                                          <p:spTgt spid="7">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down)">
                                      <p:cBhvr>
                                        <p:cTn id="33" dur="1000"/>
                                        <p:tgtEl>
                                          <p:spTgt spid="7">
                                            <p:txEl>
                                              <p:pRg st="3" end="3"/>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down)">
                                      <p:cBhvr>
                                        <p:cTn id="36" dur="1000"/>
                                        <p:tgtEl>
                                          <p:spTgt spid="7">
                                            <p:txEl>
                                              <p:pRg st="4" end="4"/>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wipe(down)">
                                      <p:cBhvr>
                                        <p:cTn id="39" dur="1000"/>
                                        <p:tgtEl>
                                          <p:spTgt spid="7">
                                            <p:txEl>
                                              <p:pRg st="5" end="5"/>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down)">
                                      <p:cBhvr>
                                        <p:cTn id="42" dur="1000"/>
                                        <p:tgtEl>
                                          <p:spTgt spid="7">
                                            <p:txEl>
                                              <p:pRg st="6" end="6"/>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wipe(down)">
                                      <p:cBhvr>
                                        <p:cTn id="45" dur="1000"/>
                                        <p:tgtEl>
                                          <p:spTgt spid="7">
                                            <p:txEl>
                                              <p:pRg st="7" end="7"/>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7">
                                            <p:txEl>
                                              <p:pRg st="8" end="8"/>
                                            </p:txEl>
                                          </p:spTgt>
                                        </p:tgtEl>
                                        <p:attrNameLst>
                                          <p:attrName>style.visibility</p:attrName>
                                        </p:attrNameLst>
                                      </p:cBhvr>
                                      <p:to>
                                        <p:strVal val="visible"/>
                                      </p:to>
                                    </p:set>
                                    <p:animEffect transition="in" filter="wipe(down)">
                                      <p:cBhvr>
                                        <p:cTn id="48" dur="1000"/>
                                        <p:tgtEl>
                                          <p:spTgt spid="7">
                                            <p:txEl>
                                              <p:pRg st="8" end="8"/>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Effect transition="in" filter="wipe(down)">
                                      <p:cBhvr>
                                        <p:cTn id="51" dur="1000"/>
                                        <p:tgtEl>
                                          <p:spTgt spid="7">
                                            <p:txEl>
                                              <p:pRg st="9" end="9"/>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7">
                                            <p:txEl>
                                              <p:pRg st="10" end="10"/>
                                            </p:txEl>
                                          </p:spTgt>
                                        </p:tgtEl>
                                        <p:attrNameLst>
                                          <p:attrName>style.visibility</p:attrName>
                                        </p:attrNameLst>
                                      </p:cBhvr>
                                      <p:to>
                                        <p:strVal val="visible"/>
                                      </p:to>
                                    </p:set>
                                    <p:animEffect transition="in" filter="wipe(down)">
                                      <p:cBhvr>
                                        <p:cTn id="54" dur="1000"/>
                                        <p:tgtEl>
                                          <p:spTgt spid="7">
                                            <p:txEl>
                                              <p:pRg st="10" end="10"/>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down)">
                                      <p:cBhvr>
                                        <p:cTn id="57" dur="1000"/>
                                        <p:tgtEl>
                                          <p:spTgt spid="7">
                                            <p:txEl>
                                              <p:pRg st="11" end="11"/>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7">
                                            <p:txEl>
                                              <p:pRg st="12" end="12"/>
                                            </p:txEl>
                                          </p:spTgt>
                                        </p:tgtEl>
                                        <p:attrNameLst>
                                          <p:attrName>style.visibility</p:attrName>
                                        </p:attrNameLst>
                                      </p:cBhvr>
                                      <p:to>
                                        <p:strVal val="visible"/>
                                      </p:to>
                                    </p:set>
                                    <p:animEffect transition="in" filter="wipe(down)">
                                      <p:cBhvr>
                                        <p:cTn id="60" dur="1000"/>
                                        <p:tgtEl>
                                          <p:spTgt spid="7">
                                            <p:txEl>
                                              <p:pRg st="12" end="12"/>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7">
                                            <p:txEl>
                                              <p:pRg st="13" end="13"/>
                                            </p:txEl>
                                          </p:spTgt>
                                        </p:tgtEl>
                                        <p:attrNameLst>
                                          <p:attrName>style.visibility</p:attrName>
                                        </p:attrNameLst>
                                      </p:cBhvr>
                                      <p:to>
                                        <p:strVal val="visible"/>
                                      </p:to>
                                    </p:set>
                                    <p:animEffect transition="in" filter="wipe(down)">
                                      <p:cBhvr>
                                        <p:cTn id="63" dur="1000"/>
                                        <p:tgtEl>
                                          <p:spTgt spid="7">
                                            <p:txEl>
                                              <p:pRg st="13" end="13"/>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7">
                                            <p:txEl>
                                              <p:pRg st="14" end="14"/>
                                            </p:txEl>
                                          </p:spTgt>
                                        </p:tgtEl>
                                        <p:attrNameLst>
                                          <p:attrName>style.visibility</p:attrName>
                                        </p:attrNameLst>
                                      </p:cBhvr>
                                      <p:to>
                                        <p:strVal val="visible"/>
                                      </p:to>
                                    </p:set>
                                    <p:animEffect transition="in" filter="wipe(down)">
                                      <p:cBhvr>
                                        <p:cTn id="66" dur="1000"/>
                                        <p:tgtEl>
                                          <p:spTgt spid="7">
                                            <p:txEl>
                                              <p:pRg st="14" end="14"/>
                                            </p:txEl>
                                          </p:spTgt>
                                        </p:tgtEl>
                                      </p:cBhvr>
                                    </p:animEffect>
                                  </p:childTnLst>
                                </p:cTn>
                              </p:par>
                              <p:par>
                                <p:cTn id="67" presetID="42"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par>
                                <p:cTn id="72" presetID="22" presetClass="entr" presetSubtype="4" fill="hold" nodeType="with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animEffect transition="in" filter="wipe(down)">
                                      <p:cBhvr>
                                        <p:cTn id="74" dur="1000"/>
                                        <p:tgtEl>
                                          <p:spTgt spid="10">
                                            <p:txEl>
                                              <p:pRg st="0" end="0"/>
                                            </p:txEl>
                                          </p:spTgt>
                                        </p:tgtEl>
                                      </p:cBhvr>
                                    </p:animEffect>
                                  </p:childTnLst>
                                </p:cTn>
                              </p:par>
                              <p:par>
                                <p:cTn id="75" presetID="22" presetClass="entr" presetSubtype="4" fill="hold" nodeType="withEffect">
                                  <p:stCondLst>
                                    <p:cond delay="0"/>
                                  </p:stCondLst>
                                  <p:childTnLst>
                                    <p:set>
                                      <p:cBhvr>
                                        <p:cTn id="76" dur="1" fill="hold">
                                          <p:stCondLst>
                                            <p:cond delay="0"/>
                                          </p:stCondLst>
                                        </p:cTn>
                                        <p:tgtEl>
                                          <p:spTgt spid="10">
                                            <p:txEl>
                                              <p:pRg st="1" end="1"/>
                                            </p:txEl>
                                          </p:spTgt>
                                        </p:tgtEl>
                                        <p:attrNameLst>
                                          <p:attrName>style.visibility</p:attrName>
                                        </p:attrNameLst>
                                      </p:cBhvr>
                                      <p:to>
                                        <p:strVal val="visible"/>
                                      </p:to>
                                    </p:set>
                                    <p:animEffect transition="in" filter="wipe(down)">
                                      <p:cBhvr>
                                        <p:cTn id="77" dur="1000"/>
                                        <p:tgtEl>
                                          <p:spTgt spid="10">
                                            <p:txEl>
                                              <p:pRg st="1" end="1"/>
                                            </p:txEl>
                                          </p:spTgt>
                                        </p:tgtEl>
                                      </p:cBhvr>
                                    </p:animEffect>
                                  </p:childTnLst>
                                </p:cTn>
                              </p:par>
                              <p:par>
                                <p:cTn id="78" presetID="22" presetClass="entr" presetSubtype="4" fill="hold" nodeType="withEffect">
                                  <p:stCondLst>
                                    <p:cond delay="0"/>
                                  </p:stCondLst>
                                  <p:childTnLst>
                                    <p:set>
                                      <p:cBhvr>
                                        <p:cTn id="79" dur="1" fill="hold">
                                          <p:stCondLst>
                                            <p:cond delay="0"/>
                                          </p:stCondLst>
                                        </p:cTn>
                                        <p:tgtEl>
                                          <p:spTgt spid="10">
                                            <p:txEl>
                                              <p:pRg st="2" end="2"/>
                                            </p:txEl>
                                          </p:spTgt>
                                        </p:tgtEl>
                                        <p:attrNameLst>
                                          <p:attrName>style.visibility</p:attrName>
                                        </p:attrNameLst>
                                      </p:cBhvr>
                                      <p:to>
                                        <p:strVal val="visible"/>
                                      </p:to>
                                    </p:set>
                                    <p:animEffect transition="in" filter="wipe(down)">
                                      <p:cBhvr>
                                        <p:cTn id="80" dur="1000"/>
                                        <p:tgtEl>
                                          <p:spTgt spid="10">
                                            <p:txEl>
                                              <p:pRg st="2" end="2"/>
                                            </p:txEl>
                                          </p:spTgt>
                                        </p:tgtEl>
                                      </p:cBhvr>
                                    </p:animEffect>
                                  </p:childTnLst>
                                </p:cTn>
                              </p:par>
                              <p:par>
                                <p:cTn id="81" presetID="22" presetClass="entr" presetSubtype="4" fill="hold" nodeType="withEffect">
                                  <p:stCondLst>
                                    <p:cond delay="0"/>
                                  </p:stCondLst>
                                  <p:childTnLst>
                                    <p:set>
                                      <p:cBhvr>
                                        <p:cTn id="82" dur="1" fill="hold">
                                          <p:stCondLst>
                                            <p:cond delay="0"/>
                                          </p:stCondLst>
                                        </p:cTn>
                                        <p:tgtEl>
                                          <p:spTgt spid="10">
                                            <p:txEl>
                                              <p:pRg st="3" end="3"/>
                                            </p:txEl>
                                          </p:spTgt>
                                        </p:tgtEl>
                                        <p:attrNameLst>
                                          <p:attrName>style.visibility</p:attrName>
                                        </p:attrNameLst>
                                      </p:cBhvr>
                                      <p:to>
                                        <p:strVal val="visible"/>
                                      </p:to>
                                    </p:set>
                                    <p:animEffect transition="in" filter="wipe(down)">
                                      <p:cBhvr>
                                        <p:cTn id="83" dur="1000"/>
                                        <p:tgtEl>
                                          <p:spTgt spid="10">
                                            <p:txEl>
                                              <p:pRg st="3" end="3"/>
                                            </p:txEl>
                                          </p:spTgt>
                                        </p:tgtEl>
                                      </p:cBhvr>
                                    </p:animEffect>
                                  </p:childTnLst>
                                </p:cTn>
                              </p:par>
                              <p:par>
                                <p:cTn id="84" presetID="22" presetClass="entr" presetSubtype="4" fill="hold" nodeType="withEffect">
                                  <p:stCondLst>
                                    <p:cond delay="0"/>
                                  </p:stCondLst>
                                  <p:childTnLst>
                                    <p:set>
                                      <p:cBhvr>
                                        <p:cTn id="85" dur="1" fill="hold">
                                          <p:stCondLst>
                                            <p:cond delay="0"/>
                                          </p:stCondLst>
                                        </p:cTn>
                                        <p:tgtEl>
                                          <p:spTgt spid="10">
                                            <p:txEl>
                                              <p:pRg st="4" end="4"/>
                                            </p:txEl>
                                          </p:spTgt>
                                        </p:tgtEl>
                                        <p:attrNameLst>
                                          <p:attrName>style.visibility</p:attrName>
                                        </p:attrNameLst>
                                      </p:cBhvr>
                                      <p:to>
                                        <p:strVal val="visible"/>
                                      </p:to>
                                    </p:set>
                                    <p:animEffect transition="in" filter="wipe(down)">
                                      <p:cBhvr>
                                        <p:cTn id="86" dur="1000"/>
                                        <p:tgtEl>
                                          <p:spTgt spid="10">
                                            <p:txEl>
                                              <p:pRg st="4" end="4"/>
                                            </p:txEl>
                                          </p:spTgt>
                                        </p:tgtEl>
                                      </p:cBhvr>
                                    </p:animEffect>
                                  </p:childTnLst>
                                </p:cTn>
                              </p:par>
                              <p:par>
                                <p:cTn id="87" presetID="22" presetClass="entr" presetSubtype="4" fill="hold" nodeType="withEffect">
                                  <p:stCondLst>
                                    <p:cond delay="0"/>
                                  </p:stCondLst>
                                  <p:childTnLst>
                                    <p:set>
                                      <p:cBhvr>
                                        <p:cTn id="88" dur="1" fill="hold">
                                          <p:stCondLst>
                                            <p:cond delay="0"/>
                                          </p:stCondLst>
                                        </p:cTn>
                                        <p:tgtEl>
                                          <p:spTgt spid="10">
                                            <p:txEl>
                                              <p:pRg st="5" end="5"/>
                                            </p:txEl>
                                          </p:spTgt>
                                        </p:tgtEl>
                                        <p:attrNameLst>
                                          <p:attrName>style.visibility</p:attrName>
                                        </p:attrNameLst>
                                      </p:cBhvr>
                                      <p:to>
                                        <p:strVal val="visible"/>
                                      </p:to>
                                    </p:set>
                                    <p:animEffect transition="in" filter="wipe(down)">
                                      <p:cBhvr>
                                        <p:cTn id="89" dur="1000"/>
                                        <p:tgtEl>
                                          <p:spTgt spid="10">
                                            <p:txEl>
                                              <p:pRg st="5" end="5"/>
                                            </p:txEl>
                                          </p:spTgt>
                                        </p:tgtEl>
                                      </p:cBhvr>
                                    </p:animEffect>
                                  </p:childTnLst>
                                </p:cTn>
                              </p:par>
                              <p:par>
                                <p:cTn id="90" presetID="22" presetClass="entr" presetSubtype="4" fill="hold" nodeType="withEffect">
                                  <p:stCondLst>
                                    <p:cond delay="0"/>
                                  </p:stCondLst>
                                  <p:childTnLst>
                                    <p:set>
                                      <p:cBhvr>
                                        <p:cTn id="91" dur="1" fill="hold">
                                          <p:stCondLst>
                                            <p:cond delay="0"/>
                                          </p:stCondLst>
                                        </p:cTn>
                                        <p:tgtEl>
                                          <p:spTgt spid="10">
                                            <p:txEl>
                                              <p:pRg st="6" end="6"/>
                                            </p:txEl>
                                          </p:spTgt>
                                        </p:tgtEl>
                                        <p:attrNameLst>
                                          <p:attrName>style.visibility</p:attrName>
                                        </p:attrNameLst>
                                      </p:cBhvr>
                                      <p:to>
                                        <p:strVal val="visible"/>
                                      </p:to>
                                    </p:set>
                                    <p:animEffect transition="in" filter="wipe(down)">
                                      <p:cBhvr>
                                        <p:cTn id="92" dur="1000"/>
                                        <p:tgtEl>
                                          <p:spTgt spid="10">
                                            <p:txEl>
                                              <p:pRg st="6" end="6"/>
                                            </p:txEl>
                                          </p:spTgt>
                                        </p:tgtEl>
                                      </p:cBhvr>
                                    </p:animEffect>
                                  </p:childTnLst>
                                </p:cTn>
                              </p:par>
                              <p:par>
                                <p:cTn id="93" presetID="22" presetClass="entr" presetSubtype="4" fill="hold" nodeType="withEffect">
                                  <p:stCondLst>
                                    <p:cond delay="0"/>
                                  </p:stCondLst>
                                  <p:childTnLst>
                                    <p:set>
                                      <p:cBhvr>
                                        <p:cTn id="94" dur="1" fill="hold">
                                          <p:stCondLst>
                                            <p:cond delay="0"/>
                                          </p:stCondLst>
                                        </p:cTn>
                                        <p:tgtEl>
                                          <p:spTgt spid="10">
                                            <p:txEl>
                                              <p:pRg st="7" end="7"/>
                                            </p:txEl>
                                          </p:spTgt>
                                        </p:tgtEl>
                                        <p:attrNameLst>
                                          <p:attrName>style.visibility</p:attrName>
                                        </p:attrNameLst>
                                      </p:cBhvr>
                                      <p:to>
                                        <p:strVal val="visible"/>
                                      </p:to>
                                    </p:set>
                                    <p:animEffect transition="in" filter="wipe(down)">
                                      <p:cBhvr>
                                        <p:cTn id="95" dur="1000"/>
                                        <p:tgtEl>
                                          <p:spTgt spid="10">
                                            <p:txEl>
                                              <p:pRg st="7" end="7"/>
                                            </p:txEl>
                                          </p:spTgt>
                                        </p:tgtEl>
                                      </p:cBhvr>
                                    </p:animEffect>
                                  </p:childTnLst>
                                </p:cTn>
                              </p:par>
                              <p:par>
                                <p:cTn id="96" presetID="22" presetClass="entr" presetSubtype="4" fill="hold" nodeType="withEffect">
                                  <p:stCondLst>
                                    <p:cond delay="0"/>
                                  </p:stCondLst>
                                  <p:childTnLst>
                                    <p:set>
                                      <p:cBhvr>
                                        <p:cTn id="97" dur="1" fill="hold">
                                          <p:stCondLst>
                                            <p:cond delay="0"/>
                                          </p:stCondLst>
                                        </p:cTn>
                                        <p:tgtEl>
                                          <p:spTgt spid="10">
                                            <p:txEl>
                                              <p:pRg st="8" end="8"/>
                                            </p:txEl>
                                          </p:spTgt>
                                        </p:tgtEl>
                                        <p:attrNameLst>
                                          <p:attrName>style.visibility</p:attrName>
                                        </p:attrNameLst>
                                      </p:cBhvr>
                                      <p:to>
                                        <p:strVal val="visible"/>
                                      </p:to>
                                    </p:set>
                                    <p:animEffect transition="in" filter="wipe(down)">
                                      <p:cBhvr>
                                        <p:cTn id="98" dur="1000"/>
                                        <p:tgtEl>
                                          <p:spTgt spid="10">
                                            <p:txEl>
                                              <p:pRg st="8" end="8"/>
                                            </p:txEl>
                                          </p:spTgt>
                                        </p:tgtEl>
                                      </p:cBhvr>
                                    </p:animEffect>
                                  </p:childTnLst>
                                </p:cTn>
                              </p:par>
                              <p:par>
                                <p:cTn id="99" presetID="22" presetClass="entr" presetSubtype="4" fill="hold" nodeType="withEffect">
                                  <p:stCondLst>
                                    <p:cond delay="0"/>
                                  </p:stCondLst>
                                  <p:childTnLst>
                                    <p:set>
                                      <p:cBhvr>
                                        <p:cTn id="100" dur="1" fill="hold">
                                          <p:stCondLst>
                                            <p:cond delay="0"/>
                                          </p:stCondLst>
                                        </p:cTn>
                                        <p:tgtEl>
                                          <p:spTgt spid="10">
                                            <p:txEl>
                                              <p:pRg st="9" end="9"/>
                                            </p:txEl>
                                          </p:spTgt>
                                        </p:tgtEl>
                                        <p:attrNameLst>
                                          <p:attrName>style.visibility</p:attrName>
                                        </p:attrNameLst>
                                      </p:cBhvr>
                                      <p:to>
                                        <p:strVal val="visible"/>
                                      </p:to>
                                    </p:set>
                                    <p:animEffect transition="in" filter="wipe(down)">
                                      <p:cBhvr>
                                        <p:cTn id="101" dur="1000"/>
                                        <p:tgtEl>
                                          <p:spTgt spid="10">
                                            <p:txEl>
                                              <p:pRg st="9" end="9"/>
                                            </p:txEl>
                                          </p:spTgt>
                                        </p:tgtEl>
                                      </p:cBhvr>
                                    </p:animEffect>
                                  </p:childTnLst>
                                </p:cTn>
                              </p:par>
                              <p:par>
                                <p:cTn id="102" presetID="22" presetClass="entr" presetSubtype="4" fill="hold" nodeType="withEffect">
                                  <p:stCondLst>
                                    <p:cond delay="0"/>
                                  </p:stCondLst>
                                  <p:childTnLst>
                                    <p:set>
                                      <p:cBhvr>
                                        <p:cTn id="103" dur="1" fill="hold">
                                          <p:stCondLst>
                                            <p:cond delay="0"/>
                                          </p:stCondLst>
                                        </p:cTn>
                                        <p:tgtEl>
                                          <p:spTgt spid="10">
                                            <p:txEl>
                                              <p:pRg st="10" end="10"/>
                                            </p:txEl>
                                          </p:spTgt>
                                        </p:tgtEl>
                                        <p:attrNameLst>
                                          <p:attrName>style.visibility</p:attrName>
                                        </p:attrNameLst>
                                      </p:cBhvr>
                                      <p:to>
                                        <p:strVal val="visible"/>
                                      </p:to>
                                    </p:set>
                                    <p:animEffect transition="in" filter="wipe(down)">
                                      <p:cBhvr>
                                        <p:cTn id="104" dur="1000"/>
                                        <p:tgtEl>
                                          <p:spTgt spid="10">
                                            <p:txEl>
                                              <p:pRg st="10" end="10"/>
                                            </p:txEl>
                                          </p:spTgt>
                                        </p:tgtEl>
                                      </p:cBhvr>
                                    </p:animEffect>
                                  </p:childTnLst>
                                </p:cTn>
                              </p:par>
                              <p:par>
                                <p:cTn id="105" presetID="22" presetClass="entr" presetSubtype="4" fill="hold" nodeType="withEffect">
                                  <p:stCondLst>
                                    <p:cond delay="0"/>
                                  </p:stCondLst>
                                  <p:childTnLst>
                                    <p:set>
                                      <p:cBhvr>
                                        <p:cTn id="106" dur="1" fill="hold">
                                          <p:stCondLst>
                                            <p:cond delay="0"/>
                                          </p:stCondLst>
                                        </p:cTn>
                                        <p:tgtEl>
                                          <p:spTgt spid="10">
                                            <p:txEl>
                                              <p:pRg st="11" end="11"/>
                                            </p:txEl>
                                          </p:spTgt>
                                        </p:tgtEl>
                                        <p:attrNameLst>
                                          <p:attrName>style.visibility</p:attrName>
                                        </p:attrNameLst>
                                      </p:cBhvr>
                                      <p:to>
                                        <p:strVal val="visible"/>
                                      </p:to>
                                    </p:set>
                                    <p:animEffect transition="in" filter="wipe(down)">
                                      <p:cBhvr>
                                        <p:cTn id="107" dur="1000"/>
                                        <p:tgtEl>
                                          <p:spTgt spid="10">
                                            <p:txEl>
                                              <p:pRg st="11" end="11"/>
                                            </p:txEl>
                                          </p:spTgt>
                                        </p:tgtEl>
                                      </p:cBhvr>
                                    </p:animEffect>
                                  </p:childTnLst>
                                </p:cTn>
                              </p:par>
                              <p:par>
                                <p:cTn id="108" presetID="22" presetClass="entr" presetSubtype="4" fill="hold" nodeType="withEffect">
                                  <p:stCondLst>
                                    <p:cond delay="0"/>
                                  </p:stCondLst>
                                  <p:childTnLst>
                                    <p:set>
                                      <p:cBhvr>
                                        <p:cTn id="109" dur="1" fill="hold">
                                          <p:stCondLst>
                                            <p:cond delay="0"/>
                                          </p:stCondLst>
                                        </p:cTn>
                                        <p:tgtEl>
                                          <p:spTgt spid="10">
                                            <p:txEl>
                                              <p:pRg st="12" end="12"/>
                                            </p:txEl>
                                          </p:spTgt>
                                        </p:tgtEl>
                                        <p:attrNameLst>
                                          <p:attrName>style.visibility</p:attrName>
                                        </p:attrNameLst>
                                      </p:cBhvr>
                                      <p:to>
                                        <p:strVal val="visible"/>
                                      </p:to>
                                    </p:set>
                                    <p:animEffect transition="in" filter="wipe(down)">
                                      <p:cBhvr>
                                        <p:cTn id="110" dur="1000"/>
                                        <p:tgtEl>
                                          <p:spTgt spid="10">
                                            <p:txEl>
                                              <p:pRg st="12" end="12"/>
                                            </p:txEl>
                                          </p:spTgt>
                                        </p:tgtEl>
                                      </p:cBhvr>
                                    </p:animEffect>
                                  </p:childTnLst>
                                </p:cTn>
                              </p:par>
                              <p:par>
                                <p:cTn id="111" presetID="22" presetClass="entr" presetSubtype="4" fill="hold" nodeType="withEffect">
                                  <p:stCondLst>
                                    <p:cond delay="0"/>
                                  </p:stCondLst>
                                  <p:childTnLst>
                                    <p:set>
                                      <p:cBhvr>
                                        <p:cTn id="112" dur="1" fill="hold">
                                          <p:stCondLst>
                                            <p:cond delay="0"/>
                                          </p:stCondLst>
                                        </p:cTn>
                                        <p:tgtEl>
                                          <p:spTgt spid="10">
                                            <p:txEl>
                                              <p:pRg st="13" end="13"/>
                                            </p:txEl>
                                          </p:spTgt>
                                        </p:tgtEl>
                                        <p:attrNameLst>
                                          <p:attrName>style.visibility</p:attrName>
                                        </p:attrNameLst>
                                      </p:cBhvr>
                                      <p:to>
                                        <p:strVal val="visible"/>
                                      </p:to>
                                    </p:set>
                                    <p:animEffect transition="in" filter="wipe(down)">
                                      <p:cBhvr>
                                        <p:cTn id="113" dur="1000"/>
                                        <p:tgtEl>
                                          <p:spTgt spid="10">
                                            <p:txEl>
                                              <p:pRg st="13" end="13"/>
                                            </p:txEl>
                                          </p:spTgt>
                                        </p:tgtEl>
                                      </p:cBhvr>
                                    </p:animEffect>
                                  </p:childTnLst>
                                </p:cTn>
                              </p:par>
                              <p:par>
                                <p:cTn id="114" presetID="22" presetClass="entr" presetSubtype="4" fill="hold" nodeType="withEffect">
                                  <p:stCondLst>
                                    <p:cond delay="0"/>
                                  </p:stCondLst>
                                  <p:childTnLst>
                                    <p:set>
                                      <p:cBhvr>
                                        <p:cTn id="115" dur="1" fill="hold">
                                          <p:stCondLst>
                                            <p:cond delay="0"/>
                                          </p:stCondLst>
                                        </p:cTn>
                                        <p:tgtEl>
                                          <p:spTgt spid="10">
                                            <p:txEl>
                                              <p:pRg st="14" end="14"/>
                                            </p:txEl>
                                          </p:spTgt>
                                        </p:tgtEl>
                                        <p:attrNameLst>
                                          <p:attrName>style.visibility</p:attrName>
                                        </p:attrNameLst>
                                      </p:cBhvr>
                                      <p:to>
                                        <p:strVal val="visible"/>
                                      </p:to>
                                    </p:set>
                                    <p:animEffect transition="in" filter="wipe(down)">
                                      <p:cBhvr>
                                        <p:cTn id="116" dur="1000"/>
                                        <p:tgtEl>
                                          <p:spTgt spid="10">
                                            <p:txEl>
                                              <p:pRg st="14" end="14"/>
                                            </p:txEl>
                                          </p:spTgt>
                                        </p:tgtEl>
                                      </p:cBhvr>
                                    </p:animEffect>
                                  </p:childTnLst>
                                </p:cTn>
                              </p:par>
                              <p:par>
                                <p:cTn id="117" presetID="22" presetClass="entr" presetSubtype="4" fill="hold" nodeType="withEffect">
                                  <p:stCondLst>
                                    <p:cond delay="0"/>
                                  </p:stCondLst>
                                  <p:childTnLst>
                                    <p:set>
                                      <p:cBhvr>
                                        <p:cTn id="118" dur="1" fill="hold">
                                          <p:stCondLst>
                                            <p:cond delay="0"/>
                                          </p:stCondLst>
                                        </p:cTn>
                                        <p:tgtEl>
                                          <p:spTgt spid="10">
                                            <p:txEl>
                                              <p:pRg st="15" end="15"/>
                                            </p:txEl>
                                          </p:spTgt>
                                        </p:tgtEl>
                                        <p:attrNameLst>
                                          <p:attrName>style.visibility</p:attrName>
                                        </p:attrNameLst>
                                      </p:cBhvr>
                                      <p:to>
                                        <p:strVal val="visible"/>
                                      </p:to>
                                    </p:set>
                                    <p:animEffect transition="in" filter="wipe(down)">
                                      <p:cBhvr>
                                        <p:cTn id="119" dur="1000"/>
                                        <p:tgtEl>
                                          <p:spTgt spid="10">
                                            <p:txEl>
                                              <p:pRg st="15" end="15"/>
                                            </p:txEl>
                                          </p:spTgt>
                                        </p:tgtEl>
                                      </p:cBhvr>
                                    </p:animEffect>
                                  </p:childTnLst>
                                </p:cTn>
                              </p:par>
                              <p:par>
                                <p:cTn id="120" presetID="42" presetClass="entr" presetSubtype="0" fill="hold" nodeType="withEffect">
                                  <p:stCondLst>
                                    <p:cond delay="0"/>
                                  </p:stCondLst>
                                  <p:childTnLst>
                                    <p:set>
                                      <p:cBhvr>
                                        <p:cTn id="121" dur="1" fill="hold">
                                          <p:stCondLst>
                                            <p:cond delay="0"/>
                                          </p:stCondLst>
                                        </p:cTn>
                                        <p:tgtEl>
                                          <p:spTgt spid="11">
                                            <p:txEl>
                                              <p:pRg st="0" end="0"/>
                                            </p:txEl>
                                          </p:spTgt>
                                        </p:tgtEl>
                                        <p:attrNameLst>
                                          <p:attrName>style.visibility</p:attrName>
                                        </p:attrNameLst>
                                      </p:cBhvr>
                                      <p:to>
                                        <p:strVal val="visible"/>
                                      </p:to>
                                    </p:set>
                                    <p:animEffect transition="in" filter="fade">
                                      <p:cBhvr>
                                        <p:cTn id="122" dur="1000"/>
                                        <p:tgtEl>
                                          <p:spTgt spid="11">
                                            <p:txEl>
                                              <p:pRg st="0" end="0"/>
                                            </p:txEl>
                                          </p:spTgt>
                                        </p:tgtEl>
                                      </p:cBhvr>
                                    </p:animEffect>
                                    <p:anim calcmode="lin" valueType="num">
                                      <p:cBhvr>
                                        <p:cTn id="1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1">
                                            <p:txEl>
                                              <p:pRg st="1" end="1"/>
                                            </p:txEl>
                                          </p:spTgt>
                                        </p:tgtEl>
                                        <p:attrNameLst>
                                          <p:attrName>style.visibility</p:attrName>
                                        </p:attrNameLst>
                                      </p:cBhvr>
                                      <p:to>
                                        <p:strVal val="visible"/>
                                      </p:to>
                                    </p:set>
                                    <p:animEffect transition="in" filter="fade">
                                      <p:cBhvr>
                                        <p:cTn id="127" dur="1000"/>
                                        <p:tgtEl>
                                          <p:spTgt spid="11">
                                            <p:txEl>
                                              <p:pRg st="1" end="1"/>
                                            </p:txEl>
                                          </p:spTgt>
                                        </p:tgtEl>
                                      </p:cBhvr>
                                    </p:animEffect>
                                    <p:anim calcmode="lin" valueType="num">
                                      <p:cBhvr>
                                        <p:cTn id="12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2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0648"/>
            <a:ext cx="4320480"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3589" b="1"/>
          <a:stretch/>
        </p:blipFill>
        <p:spPr>
          <a:xfrm>
            <a:off x="3009663" y="353754"/>
            <a:ext cx="1224136" cy="1180198"/>
          </a:xfrm>
          <a:prstGeom prst="rect">
            <a:avLst/>
          </a:prstGeom>
        </p:spPr>
      </p:pic>
      <p:sp>
        <p:nvSpPr>
          <p:cNvPr id="5" name="TextBox 4"/>
          <p:cNvSpPr txBox="1"/>
          <p:nvPr/>
        </p:nvSpPr>
        <p:spPr>
          <a:xfrm>
            <a:off x="395536" y="1844824"/>
            <a:ext cx="3816424" cy="4031873"/>
          </a:xfrm>
          <a:prstGeom prst="rect">
            <a:avLst/>
          </a:prstGeom>
          <a:noFill/>
        </p:spPr>
        <p:txBody>
          <a:bodyPr wrap="square" rtlCol="0">
            <a:spAutoFit/>
          </a:bodyPr>
          <a:lstStyle/>
          <a:p>
            <a:pPr algn="ctr"/>
            <a:r>
              <a:rPr lang="vi-VN" sz="1600" i="1" dirty="0">
                <a:latin typeface="Times New Roman" panose="02020603050405020304" pitchFamily="18" charset="0"/>
                <a:cs typeface="Times New Roman" panose="02020603050405020304" pitchFamily="18" charset="0"/>
              </a:rPr>
              <a:t>Drag mi-ai fost, mi-ai fost odată, </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Dar ce-a fost n-a fost să mai fie, </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Am văzut c-această lume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Făr-de tine nu-i pustie.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Şi luceafărul pe ceruri</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Place mult cum străluceşte, </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Dar apune şi dispare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Soarele când se iveşte.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El cu discul său cel falnic</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Te deşteaptă la viaţă</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Şi te face să uiţi iute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Steaua cea de dimineaţă.</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Tu luceafăr mi-ai fost mie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Ce în zori de ziuă luce, </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Şi-ai apus, - acum la soare</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Eu privesc cu mult mai dulce.</a:t>
            </a:r>
            <a:endParaRPr lang="ru-RU" sz="16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72637" y="954941"/>
            <a:ext cx="2549094" cy="646331"/>
          </a:xfrm>
          <a:prstGeom prst="rect">
            <a:avLst/>
          </a:prstGeom>
          <a:noFill/>
        </p:spPr>
        <p:txBody>
          <a:bodyPr wrap="square" rtlCol="0">
            <a:spAutoFit/>
          </a:bodyPr>
          <a:lstStyle/>
          <a:p>
            <a:r>
              <a:rPr lang="en-US" dirty="0">
                <a:latin typeface="Algerian" panose="04020705040A02060702" pitchFamily="82" charset="0"/>
                <a:cs typeface="Times New Roman" panose="02020603050405020304" pitchFamily="18" charset="0"/>
              </a:rPr>
              <a:t>Drag mi-</a:t>
            </a:r>
            <a:r>
              <a:rPr lang="en-US" dirty="0" err="1">
                <a:latin typeface="Algerian" panose="04020705040A02060702" pitchFamily="82" charset="0"/>
                <a:cs typeface="Times New Roman" panose="02020603050405020304" pitchFamily="18" charset="0"/>
              </a:rPr>
              <a:t>ai</a:t>
            </a:r>
            <a:r>
              <a:rPr lang="en-US" dirty="0">
                <a:latin typeface="Algerian" panose="04020705040A02060702" pitchFamily="82" charset="0"/>
                <a:cs typeface="Times New Roman" panose="02020603050405020304" pitchFamily="18" charset="0"/>
              </a:rPr>
              <a:t> </a:t>
            </a:r>
            <a:r>
              <a:rPr lang="en-US" dirty="0" err="1">
                <a:latin typeface="Algerian" panose="04020705040A02060702" pitchFamily="82" charset="0"/>
                <a:cs typeface="Times New Roman" panose="02020603050405020304" pitchFamily="18" charset="0"/>
              </a:rPr>
              <a:t>fost</a:t>
            </a:r>
            <a:endParaRPr lang="en-US" dirty="0">
              <a:latin typeface="Algerian" panose="04020705040A02060702" pitchFamily="82"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V. </a:t>
            </a:r>
            <a:r>
              <a:rPr lang="en-US" i="1" dirty="0" err="1">
                <a:latin typeface="Times New Roman" panose="02020603050405020304" pitchFamily="18" charset="0"/>
                <a:cs typeface="Times New Roman" panose="02020603050405020304" pitchFamily="18" charset="0"/>
              </a:rPr>
              <a:t>Micle</a:t>
            </a:r>
            <a:endParaRPr lang="ru-RU"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23936" t="27406" r="23154" b="28067"/>
          <a:stretch/>
        </p:blipFill>
        <p:spPr>
          <a:xfrm>
            <a:off x="6876256" y="4854494"/>
            <a:ext cx="2088232" cy="1643932"/>
          </a:xfrm>
          <a:prstGeom prst="rect">
            <a:avLst/>
          </a:prstGeom>
        </p:spPr>
      </p:pic>
      <p:sp>
        <p:nvSpPr>
          <p:cNvPr id="10" name="TextBox 9"/>
          <p:cNvSpPr txBox="1"/>
          <p:nvPr/>
        </p:nvSpPr>
        <p:spPr>
          <a:xfrm>
            <a:off x="4806776" y="1745951"/>
            <a:ext cx="4032448" cy="3108543"/>
          </a:xfrm>
          <a:prstGeom prst="rect">
            <a:avLst/>
          </a:prstGeom>
          <a:noFill/>
        </p:spPr>
        <p:txBody>
          <a:bodyPr wrap="square" rtlCol="0">
            <a:spAutoFit/>
          </a:bodyPr>
          <a:lstStyle/>
          <a:p>
            <a:pPr algn="ctr"/>
            <a:r>
              <a:rPr lang="vi-VN" sz="1600" i="1" dirty="0">
                <a:latin typeface="+mj-lt"/>
              </a:rPr>
              <a:t>Fereste-te să ai dreptate</a:t>
            </a:r>
          </a:p>
          <a:p>
            <a:pPr algn="ctr"/>
            <a:r>
              <a:rPr lang="vi-VN" sz="1600" i="1" dirty="0">
                <a:latin typeface="+mj-lt"/>
              </a:rPr>
              <a:t>Când ești îndragostit!</a:t>
            </a:r>
          </a:p>
          <a:p>
            <a:pPr algn="ctr"/>
            <a:r>
              <a:rPr lang="vi-VN" sz="1600" i="1" dirty="0">
                <a:latin typeface="+mj-lt"/>
              </a:rPr>
              <a:t>Mai bine să ai umbra, </a:t>
            </a:r>
          </a:p>
          <a:p>
            <a:pPr algn="ctr"/>
            <a:r>
              <a:rPr lang="vi-VN" sz="1600" i="1" dirty="0">
                <a:latin typeface="+mj-lt"/>
              </a:rPr>
              <a:t>mai bine să ai raza, </a:t>
            </a:r>
          </a:p>
          <a:p>
            <a:pPr algn="ctr"/>
            <a:r>
              <a:rPr lang="vi-VN" sz="1600" i="1" dirty="0">
                <a:latin typeface="+mj-lt"/>
              </a:rPr>
              <a:t>mai bine să ai lacrima, </a:t>
            </a:r>
          </a:p>
          <a:p>
            <a:pPr algn="ctr"/>
            <a:r>
              <a:rPr lang="vi-VN" sz="1600" i="1" dirty="0">
                <a:latin typeface="+mj-lt"/>
              </a:rPr>
              <a:t>mai bine să ai orice altceva!</a:t>
            </a:r>
          </a:p>
          <a:p>
            <a:pPr algn="ctr"/>
            <a:r>
              <a:rPr lang="vi-VN" sz="1600" i="1" dirty="0">
                <a:latin typeface="+mj-lt"/>
              </a:rPr>
              <a:t>Un om îndragostit când are dreptate</a:t>
            </a:r>
          </a:p>
          <a:p>
            <a:pPr algn="ctr"/>
            <a:r>
              <a:rPr lang="vi-VN" sz="1600" i="1" dirty="0">
                <a:latin typeface="+mj-lt"/>
              </a:rPr>
              <a:t>E un om singur, </a:t>
            </a:r>
          </a:p>
          <a:p>
            <a:pPr algn="ctr"/>
            <a:r>
              <a:rPr lang="vi-VN" sz="1600" i="1" dirty="0">
                <a:latin typeface="+mj-lt"/>
              </a:rPr>
              <a:t>Numai tristetea are dreptate.</a:t>
            </a:r>
          </a:p>
          <a:p>
            <a:pPr algn="ctr"/>
            <a:r>
              <a:rPr lang="vi-VN" sz="1600" i="1" dirty="0">
                <a:latin typeface="+mj-lt"/>
              </a:rPr>
              <a:t>Tu, mai bine sa ai bolovani, </a:t>
            </a:r>
          </a:p>
          <a:p>
            <a:pPr algn="ctr"/>
            <a:r>
              <a:rPr lang="vi-VN" sz="1600" i="1" dirty="0">
                <a:latin typeface="+mj-lt"/>
              </a:rPr>
              <a:t>mai bine să ai vulturi,  </a:t>
            </a:r>
          </a:p>
          <a:p>
            <a:pPr algn="ctr"/>
            <a:r>
              <a:rPr lang="vi-VN" sz="1600" i="1" dirty="0">
                <a:latin typeface="+mj-lt"/>
              </a:rPr>
              <a:t>mai bine să ai albul zăpezii!</a:t>
            </a:r>
          </a:p>
        </p:txBody>
      </p:sp>
      <p:sp>
        <p:nvSpPr>
          <p:cNvPr id="11" name="TextBox 10"/>
          <p:cNvSpPr txBox="1"/>
          <p:nvPr/>
        </p:nvSpPr>
        <p:spPr>
          <a:xfrm>
            <a:off x="5082547" y="954941"/>
            <a:ext cx="3600400" cy="646331"/>
          </a:xfrm>
          <a:prstGeom prst="rect">
            <a:avLst/>
          </a:prstGeom>
          <a:noFill/>
        </p:spPr>
        <p:txBody>
          <a:bodyPr wrap="square" rtlCol="0">
            <a:spAutoFit/>
          </a:bodyPr>
          <a:lstStyle/>
          <a:p>
            <a:r>
              <a:rPr lang="ro-RO" dirty="0">
                <a:latin typeface="Algerian" panose="04020705040A02060702" pitchFamily="82" charset="0"/>
              </a:rPr>
              <a:t>              Acelasi gând </a:t>
            </a:r>
          </a:p>
          <a:p>
            <a:r>
              <a:rPr lang="ro-RO" dirty="0"/>
              <a:t>                                     </a:t>
            </a:r>
            <a:r>
              <a:rPr lang="ro-RO" i="1" dirty="0">
                <a:latin typeface="Times New Roman" panose="02020603050405020304" pitchFamily="18" charset="0"/>
                <a:cs typeface="Times New Roman" panose="02020603050405020304" pitchFamily="18" charset="0"/>
              </a:rPr>
              <a:t>N. Stănescu</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5686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1000"/>
                                        <p:tgtEl>
                                          <p:spTgt spid="6">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6" dur="10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1000"/>
                                        <p:tgtEl>
                                          <p:spTgt spid="5">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5" dur="1000"/>
                                        <p:tgtEl>
                                          <p:spTgt spid="11">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1000"/>
                                        <p:tgtEl>
                                          <p:spTgt spid="11">
                                            <p:txEl>
                                              <p:pRg st="1" end="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1" dur="1000"/>
                                        <p:tgtEl>
                                          <p:spTgt spid="10">
                                            <p:txEl>
                                              <p:pRg st="0" end="0"/>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4" dur="1000"/>
                                        <p:tgtEl>
                                          <p:spTgt spid="10">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7" dur="1000"/>
                                        <p:tgtEl>
                                          <p:spTgt spid="10">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40" dur="1000"/>
                                        <p:tgtEl>
                                          <p:spTgt spid="10">
                                            <p:txEl>
                                              <p:pRg st="3" end="3"/>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43" dur="1000"/>
                                        <p:tgtEl>
                                          <p:spTgt spid="10">
                                            <p:txEl>
                                              <p:pRg st="4" end="4"/>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46" dur="1000"/>
                                        <p:tgtEl>
                                          <p:spTgt spid="10">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49" dur="1000"/>
                                        <p:tgtEl>
                                          <p:spTgt spid="10">
                                            <p:txEl>
                                              <p:pRg st="6" end="6"/>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10">
                                            <p:txEl>
                                              <p:pRg st="7" end="7"/>
                                            </p:txEl>
                                          </p:spTgt>
                                        </p:tgtEl>
                                        <p:attrNameLst>
                                          <p:attrName>style.visibility</p:attrName>
                                        </p:attrNameLst>
                                      </p:cBhvr>
                                      <p:to>
                                        <p:strVal val="visible"/>
                                      </p:to>
                                    </p:set>
                                    <p:animEffect transition="in" filter="randombar(horizontal)">
                                      <p:cBhvr>
                                        <p:cTn id="52" dur="1000"/>
                                        <p:tgtEl>
                                          <p:spTgt spid="10">
                                            <p:txEl>
                                              <p:pRg st="7" end="7"/>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Effect transition="in" filter="randombar(horizontal)">
                                      <p:cBhvr>
                                        <p:cTn id="55" dur="1000"/>
                                        <p:tgtEl>
                                          <p:spTgt spid="10">
                                            <p:txEl>
                                              <p:pRg st="8" end="8"/>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10">
                                            <p:txEl>
                                              <p:pRg st="9" end="9"/>
                                            </p:txEl>
                                          </p:spTgt>
                                        </p:tgtEl>
                                        <p:attrNameLst>
                                          <p:attrName>style.visibility</p:attrName>
                                        </p:attrNameLst>
                                      </p:cBhvr>
                                      <p:to>
                                        <p:strVal val="visible"/>
                                      </p:to>
                                    </p:set>
                                    <p:animEffect transition="in" filter="randombar(horizontal)">
                                      <p:cBhvr>
                                        <p:cTn id="58" dur="1000"/>
                                        <p:tgtEl>
                                          <p:spTgt spid="10">
                                            <p:txEl>
                                              <p:pRg st="9" end="9"/>
                                            </p:txEl>
                                          </p:spTgt>
                                        </p:tgtEl>
                                      </p:cBhvr>
                                    </p:animEffect>
                                  </p:childTnLst>
                                </p:cTn>
                              </p:par>
                              <p:par>
                                <p:cTn id="59" presetID="14" presetClass="entr" presetSubtype="10" fill="hold" nodeType="with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Effect transition="in" filter="randombar(horizontal)">
                                      <p:cBhvr>
                                        <p:cTn id="61" dur="1000"/>
                                        <p:tgtEl>
                                          <p:spTgt spid="10">
                                            <p:txEl>
                                              <p:pRg st="10" end="10"/>
                                            </p:txEl>
                                          </p:spTgt>
                                        </p:tgtEl>
                                      </p:cBhvr>
                                    </p:animEffect>
                                  </p:childTnLst>
                                </p:cTn>
                              </p:par>
                              <p:par>
                                <p:cTn id="62" presetID="14" presetClass="entr" presetSubtype="10" fill="hold" nodeType="withEffect">
                                  <p:stCondLst>
                                    <p:cond delay="0"/>
                                  </p:stCondLst>
                                  <p:childTnLst>
                                    <p:set>
                                      <p:cBhvr>
                                        <p:cTn id="63" dur="1" fill="hold">
                                          <p:stCondLst>
                                            <p:cond delay="0"/>
                                          </p:stCondLst>
                                        </p:cTn>
                                        <p:tgtEl>
                                          <p:spTgt spid="10">
                                            <p:txEl>
                                              <p:pRg st="11" end="11"/>
                                            </p:txEl>
                                          </p:spTgt>
                                        </p:tgtEl>
                                        <p:attrNameLst>
                                          <p:attrName>style.visibility</p:attrName>
                                        </p:attrNameLst>
                                      </p:cBhvr>
                                      <p:to>
                                        <p:strVal val="visible"/>
                                      </p:to>
                                    </p:set>
                                    <p:animEffect transition="in" filter="randombar(horizontal)">
                                      <p:cBhvr>
                                        <p:cTn id="64" dur="1000"/>
                                        <p:tgtEl>
                                          <p:spTgt spid="10">
                                            <p:txEl>
                                              <p:pRg st="11" end="11"/>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0648"/>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10" t="-1235" r="4793" b="1235"/>
          <a:stretch/>
        </p:blipFill>
        <p:spPr>
          <a:xfrm>
            <a:off x="463807" y="404664"/>
            <a:ext cx="3774364" cy="5832648"/>
          </a:xfrm>
          <a:prstGeom prst="rect">
            <a:avLst/>
          </a:prstGeom>
        </p:spPr>
      </p:pic>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10" t="-1235" r="4793" b="1235"/>
          <a:stretch/>
        </p:blipFill>
        <p:spPr>
          <a:xfrm>
            <a:off x="4881062" y="404664"/>
            <a:ext cx="3774364" cy="5832648"/>
          </a:xfrm>
          <a:prstGeom prst="rect">
            <a:avLst/>
          </a:prstGeom>
        </p:spPr>
      </p:pic>
      <p:sp>
        <p:nvSpPr>
          <p:cNvPr id="7" name="TextBox 6"/>
          <p:cNvSpPr txBox="1"/>
          <p:nvPr/>
        </p:nvSpPr>
        <p:spPr>
          <a:xfrm>
            <a:off x="706668" y="1961835"/>
            <a:ext cx="3312368" cy="2862322"/>
          </a:xfrm>
          <a:prstGeom prst="rect">
            <a:avLst/>
          </a:prstGeom>
          <a:noFill/>
        </p:spPr>
        <p:txBody>
          <a:bodyPr wrap="square" rtlCol="0">
            <a:spAutoFit/>
          </a:bodyPr>
          <a:lstStyle/>
          <a:p>
            <a:r>
              <a:rPr lang="vi-VN" sz="1600" i="1" dirty="0">
                <a:latin typeface="Times New Roman" panose="02020603050405020304" pitchFamily="18" charset="0"/>
                <a:cs typeface="Times New Roman" panose="02020603050405020304" pitchFamily="18" charset="0"/>
              </a:rPr>
              <a:t>De-ar fi să-ţi împărţeşti o dată</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Tu bogăţiile ce ai, </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Din toate darurile tale, </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Ţi-aş cere-o lacrimă să-mi dai.</a:t>
            </a:r>
            <a:br>
              <a:rPr lang="vi-VN" sz="1600" i="1" dirty="0">
                <a:latin typeface="Times New Roman" panose="02020603050405020304" pitchFamily="18" charset="0"/>
                <a:cs typeface="Times New Roman" panose="02020603050405020304" pitchFamily="18" charset="0"/>
              </a:rPr>
            </a:b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Mi-ai da atunci un strop de suflet</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Ce din adâncuri îmi răsare, </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Căci numai din adâncul mării</a:t>
            </a:r>
            <a:br>
              <a:rPr lang="vi-VN" sz="1600" i="1" dirty="0">
                <a:latin typeface="Times New Roman" panose="02020603050405020304" pitchFamily="18" charset="0"/>
                <a:cs typeface="Times New Roman" panose="02020603050405020304" pitchFamily="18" charset="0"/>
              </a:rPr>
            </a:br>
            <a:r>
              <a:rPr lang="vi-VN" sz="1600" i="1" dirty="0">
                <a:latin typeface="Times New Roman" panose="02020603050405020304" pitchFamily="18" charset="0"/>
                <a:cs typeface="Times New Roman" panose="02020603050405020304" pitchFamily="18" charset="0"/>
              </a:rPr>
              <a:t>Se pescuiesc mărgăritare.</a:t>
            </a:r>
            <a:br>
              <a:rPr lang="vi-VN" dirty="0"/>
            </a:br>
            <a:br>
              <a:rPr lang="vi-VN" dirty="0"/>
            </a:br>
            <a:endParaRPr lang="ru-RU" dirty="0"/>
          </a:p>
        </p:txBody>
      </p:sp>
      <p:sp>
        <p:nvSpPr>
          <p:cNvPr id="8" name="TextBox 7"/>
          <p:cNvSpPr txBox="1"/>
          <p:nvPr/>
        </p:nvSpPr>
        <p:spPr>
          <a:xfrm>
            <a:off x="697090" y="1112344"/>
            <a:ext cx="3312368" cy="646331"/>
          </a:xfrm>
          <a:prstGeom prst="rect">
            <a:avLst/>
          </a:prstGeom>
          <a:noFill/>
        </p:spPr>
        <p:txBody>
          <a:bodyPr wrap="square" rtlCol="0">
            <a:spAutoFit/>
          </a:bodyPr>
          <a:lstStyle/>
          <a:p>
            <a:r>
              <a:rPr lang="ro-RO" dirty="0"/>
              <a:t>               </a:t>
            </a:r>
            <a:r>
              <a:rPr lang="ro-RO" dirty="0">
                <a:latin typeface="Algerian" panose="04020705040A02060702" pitchFamily="82" charset="0"/>
              </a:rPr>
              <a:t>O Lacrima</a:t>
            </a:r>
          </a:p>
          <a:p>
            <a:r>
              <a:rPr lang="ro-RO" dirty="0"/>
              <a:t>                               </a:t>
            </a:r>
            <a:r>
              <a:rPr lang="ro-RO" i="1" dirty="0">
                <a:latin typeface="Times New Roman" panose="02020603050405020304" pitchFamily="18" charset="0"/>
                <a:cs typeface="Times New Roman" panose="02020603050405020304" pitchFamily="18" charset="0"/>
              </a:rPr>
              <a:t>O. Goga</a:t>
            </a:r>
            <a:endParaRPr lang="ru-RU"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175941" y="1329352"/>
            <a:ext cx="3456384" cy="4770537"/>
          </a:xfrm>
          <a:prstGeom prst="rect">
            <a:avLst/>
          </a:prstGeom>
          <a:noFill/>
        </p:spPr>
        <p:txBody>
          <a:bodyPr wrap="square" rtlCol="0">
            <a:spAutoFit/>
          </a:bodyPr>
          <a:lstStyle/>
          <a:p>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blestem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ramâi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cea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mai</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frumoasa</a:t>
            </a:r>
            <a:r>
              <a:rPr lang="en-US" sz="1600" i="1" dirty="0">
                <a:latin typeface="Times New Roman" panose="02020603050405020304" pitchFamily="18" charset="0"/>
                <a:cs typeface="Times New Roman" panose="02020603050405020304" pitchFamily="18" charset="0"/>
              </a:rPr>
              <a:t> –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cum e </a:t>
            </a:r>
            <a:r>
              <a:rPr lang="en-US" sz="1600" i="1" dirty="0" err="1">
                <a:latin typeface="Times New Roman" panose="02020603050405020304" pitchFamily="18" charset="0"/>
                <a:cs typeface="Times New Roman" panose="02020603050405020304" pitchFamily="18" charset="0"/>
              </a:rPr>
              <a:t>gelos</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mine </a:t>
            </a:r>
            <a:r>
              <a:rPr lang="en-US" sz="1600" i="1" dirty="0" err="1">
                <a:latin typeface="Times New Roman" panose="02020603050405020304" pitchFamily="18" charset="0"/>
                <a:cs typeface="Times New Roman" panose="02020603050405020304" pitchFamily="18" charset="0"/>
              </a:rPr>
              <a:t>Dumnezeu</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ca </a:t>
            </a:r>
            <a:r>
              <a:rPr lang="en-US" sz="1600" i="1" dirty="0" err="1">
                <a:latin typeface="Times New Roman" panose="02020603050405020304" pitchFamily="18" charset="0"/>
                <a:cs typeface="Times New Roman" panose="02020603050405020304" pitchFamily="18" charset="0"/>
              </a:rPr>
              <a:t>stiu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când</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iesi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stiu</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când</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intri</a:t>
            </a:r>
            <a:r>
              <a:rPr lang="en-US" sz="1600" i="1" dirty="0">
                <a:latin typeface="Times New Roman" panose="02020603050405020304" pitchFamily="18" charset="0"/>
                <a:cs typeface="Times New Roman" panose="02020603050405020304" pitchFamily="18" charset="0"/>
              </a:rPr>
              <a:t>-n casa –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numai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eu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iubesc</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Doar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eu</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Gelos</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iarba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gelos</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vânt</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gelos</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raza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ce</a:t>
            </a:r>
            <a:r>
              <a:rPr lang="en-US" sz="1600" i="1" dirty="0">
                <a:latin typeface="Times New Roman" panose="02020603050405020304" pitchFamily="18" charset="0"/>
                <a:cs typeface="Times New Roman" panose="02020603050405020304" pitchFamily="18" charset="0"/>
              </a:rPr>
              <a:t> se </a:t>
            </a:r>
            <a:r>
              <a:rPr lang="en-US" sz="1600" i="1" dirty="0" err="1">
                <a:latin typeface="Times New Roman" panose="02020603050405020304" pitchFamily="18" charset="0"/>
                <a:cs typeface="Times New Roman" panose="02020603050405020304" pitchFamily="18" charset="0"/>
              </a:rPr>
              <a:t>scutura</a:t>
            </a:r>
            <a:r>
              <a:rPr lang="en-US" sz="1600" i="1" dirty="0">
                <a:latin typeface="Times New Roman" panose="02020603050405020304" pitchFamily="18" charset="0"/>
                <a:cs typeface="Times New Roman" panose="02020603050405020304" pitchFamily="18" charset="0"/>
              </a:rPr>
              <a:t> din </a:t>
            </a:r>
            <a:r>
              <a:rPr lang="en-US" sz="1600" i="1" dirty="0" err="1">
                <a:latin typeface="Times New Roman" panose="02020603050405020304" pitchFamily="18" charset="0"/>
                <a:cs typeface="Times New Roman" panose="02020603050405020304" pitchFamily="18" charset="0"/>
              </a:rPr>
              <a:t>stea</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leaga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cerurile</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pamânt</a:t>
            </a:r>
            <a:r>
              <a:rPr lang="en-US" sz="1600" i="1" dirty="0">
                <a:latin typeface="Times New Roman" panose="02020603050405020304" pitchFamily="18" charset="0"/>
                <a:cs typeface="Times New Roman" panose="02020603050405020304" pitchFamily="18" charset="0"/>
              </a:rPr>
              <a:t> –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te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blestem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ramâi</a:t>
            </a:r>
            <a:r>
              <a:rPr lang="en-US" sz="1600" i="1" dirty="0">
                <a:latin typeface="Times New Roman" panose="02020603050405020304" pitchFamily="18" charset="0"/>
                <a:cs typeface="Times New Roman" panose="02020603050405020304" pitchFamily="18" charset="0"/>
              </a:rPr>
              <a:t> n u m a </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 mea.</a:t>
            </a:r>
            <a:br>
              <a:rPr lang="en-US" sz="1600" i="1" dirty="0">
                <a:latin typeface="Times New Roman" panose="02020603050405020304" pitchFamily="18" charset="0"/>
                <a:cs typeface="Times New Roman" panose="02020603050405020304" pitchFamily="18" charset="0"/>
              </a:rPr>
            </a:br>
            <a:r>
              <a:rPr lang="ro-RO" sz="1600" i="1" dirty="0">
                <a:latin typeface="Times New Roman" panose="02020603050405020304" pitchFamily="18" charset="0"/>
                <a:cs typeface="Times New Roman" panose="02020603050405020304" pitchFamily="18" charset="0"/>
              </a:rPr>
              <a:t>Ș</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-n </a:t>
            </a:r>
            <a:r>
              <a:rPr lang="en-US" sz="1600" i="1" dirty="0" err="1">
                <a:latin typeface="Times New Roman" panose="02020603050405020304" pitchFamily="18" charset="0"/>
                <a:cs typeface="Times New Roman" panose="02020603050405020304" pitchFamily="18" charset="0"/>
              </a:rPr>
              <a:t>vremea</a:t>
            </a:r>
            <a:r>
              <a:rPr lang="en-US" sz="1600" i="1" dirty="0">
                <a:latin typeface="Times New Roman" panose="02020603050405020304" pitchFamily="18" charset="0"/>
                <a:cs typeface="Times New Roman" panose="02020603050405020304" pitchFamily="18" charset="0"/>
              </a:rPr>
              <a:t> care </a:t>
            </a:r>
            <a:r>
              <a:rPr lang="en-US" sz="1600" i="1" dirty="0" err="1">
                <a:latin typeface="Times New Roman" panose="02020603050405020304" pitchFamily="18" charset="0"/>
                <a:cs typeface="Times New Roman" panose="02020603050405020304" pitchFamily="18" charset="0"/>
              </a:rPr>
              <a:t>trece</a:t>
            </a:r>
            <a:r>
              <a:rPr lang="en-US" sz="1600" i="1" dirty="0">
                <a:latin typeface="Times New Roman" panose="02020603050405020304" pitchFamily="18" charset="0"/>
                <a:cs typeface="Times New Roman" panose="02020603050405020304" pitchFamily="18" charset="0"/>
              </a:rPr>
              <a:t>, care vine</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tine </a:t>
            </a:r>
            <a:r>
              <a:rPr lang="en-US" sz="1600" i="1" dirty="0" err="1">
                <a:latin typeface="Times New Roman" panose="02020603050405020304" pitchFamily="18" charset="0"/>
                <a:cs typeface="Times New Roman" panose="02020603050405020304" pitchFamily="18" charset="0"/>
              </a:rPr>
              <a:t>cea</a:t>
            </a:r>
            <a:r>
              <a:rPr lang="en-US" sz="1600" i="1" dirty="0">
                <a:latin typeface="Times New Roman" panose="02020603050405020304" pitchFamily="18" charset="0"/>
                <a:cs typeface="Times New Roman" panose="02020603050405020304" pitchFamily="18" charset="0"/>
              </a:rPr>
              <a:t> cum </a:t>
            </a:r>
            <a:r>
              <a:rPr lang="en-US" sz="1600" i="1" dirty="0" err="1">
                <a:latin typeface="Times New Roman" panose="02020603050405020304" pitchFamily="18" charset="0"/>
                <a:cs typeface="Times New Roman" panose="02020603050405020304" pitchFamily="18" charset="0"/>
              </a:rPr>
              <a:t>alta</a:t>
            </a:r>
            <a:r>
              <a:rPr lang="en-US" sz="1600" i="1" dirty="0">
                <a:latin typeface="Times New Roman" panose="02020603050405020304" pitchFamily="18" charset="0"/>
                <a:cs typeface="Times New Roman" panose="02020603050405020304" pitchFamily="18" charset="0"/>
              </a:rPr>
              <a:t> nu-</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sub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soare</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ma </a:t>
            </a:r>
            <a:r>
              <a:rPr lang="en-US" sz="1600" i="1" dirty="0" err="1">
                <a:latin typeface="Times New Roman" panose="02020603050405020304" pitchFamily="18" charset="0"/>
                <a:cs typeface="Times New Roman" panose="02020603050405020304" pitchFamily="18" charset="0"/>
              </a:rPr>
              <a:t>iubesti</a:t>
            </a:r>
            <a:r>
              <a:rPr lang="en-US" sz="1600" i="1" dirty="0">
                <a:latin typeface="Times New Roman" panose="02020603050405020304" pitchFamily="18" charset="0"/>
                <a:cs typeface="Times New Roman" panose="02020603050405020304" pitchFamily="18" charset="0"/>
              </a:rPr>
              <a:t> –</a:t>
            </a:r>
            <a:r>
              <a:rPr lang="ro-RO" sz="1600" i="1" dirty="0">
                <a:latin typeface="Times New Roman" panose="02020603050405020304" pitchFamily="18" charset="0"/>
                <a:cs typeface="Times New Roman" panose="02020603050405020304" pitchFamily="18" charset="0"/>
              </a:rPr>
              <a:t> te blestem! </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doar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mine</a:t>
            </a:r>
            <a:br>
              <a:rPr lang="en-US" sz="1600" i="1" dirty="0">
                <a:latin typeface="Times New Roman" panose="02020603050405020304" pitchFamily="18" charset="0"/>
                <a:cs typeface="Times New Roman" panose="02020603050405020304" pitchFamily="18" charset="0"/>
              </a:rPr>
            </a:br>
            <a:r>
              <a:rPr lang="ro-RO" sz="1600" i="1" dirty="0" err="1">
                <a:latin typeface="Times New Roman" panose="02020603050405020304" pitchFamily="18" charset="0"/>
                <a:cs typeface="Times New Roman" panose="02020603050405020304" pitchFamily="18" charset="0"/>
              </a:rPr>
              <a:t>ș</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acest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blestem</a:t>
            </a:r>
            <a:r>
              <a:rPr lang="en-US" sz="1600" i="1" dirty="0">
                <a:latin typeface="Times New Roman" panose="02020603050405020304" pitchFamily="18" charset="0"/>
                <a:cs typeface="Times New Roman" panose="02020603050405020304" pitchFamily="18" charset="0"/>
              </a:rPr>
              <a:t> s</a:t>
            </a:r>
            <a:r>
              <a:rPr lang="ro-RO" sz="1600" i="1" dirty="0">
                <a:latin typeface="Times New Roman" panose="02020603050405020304" pitchFamily="18" charset="0"/>
                <a:cs typeface="Times New Roman" panose="02020603050405020304" pitchFamily="18" charset="0"/>
              </a:rPr>
              <a:t>ă</a:t>
            </a:r>
            <a:r>
              <a:rPr lang="en-US" sz="1600" i="1" dirty="0">
                <a:latin typeface="Times New Roman" panose="02020603050405020304" pitchFamily="18" charset="0"/>
                <a:cs typeface="Times New Roman" panose="02020603050405020304" pitchFamily="18" charset="0"/>
              </a:rPr>
              <a:t> n-</a:t>
            </a:r>
            <a:r>
              <a:rPr lang="en-US" sz="1600" i="1" dirty="0" err="1">
                <a:latin typeface="Times New Roman" panose="02020603050405020304" pitchFamily="18" charset="0"/>
                <a:cs typeface="Times New Roman" panose="02020603050405020304" pitchFamily="18" charset="0"/>
              </a:rPr>
              <a:t>ai</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scapare</a:t>
            </a:r>
            <a:r>
              <a:rPr lang="en-US" sz="1600" i="1" dirty="0">
                <a:latin typeface="Times New Roman" panose="02020603050405020304" pitchFamily="18" charset="0"/>
                <a:cs typeface="Times New Roman" panose="02020603050405020304" pitchFamily="18" charset="0"/>
              </a:rPr>
              <a:t>. </a:t>
            </a:r>
            <a:endParaRPr lang="ru-RU" sz="1600"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148064" y="620688"/>
            <a:ext cx="2664296" cy="646331"/>
          </a:xfrm>
          <a:prstGeom prst="rect">
            <a:avLst/>
          </a:prstGeom>
          <a:noFill/>
        </p:spPr>
        <p:txBody>
          <a:bodyPr wrap="square" rtlCol="0">
            <a:spAutoFit/>
          </a:bodyPr>
          <a:lstStyle/>
          <a:p>
            <a:r>
              <a:rPr lang="ro-RO" dirty="0">
                <a:latin typeface="Algerian" panose="04020705040A02060702" pitchFamily="82" charset="0"/>
              </a:rPr>
              <a:t>             Blestem </a:t>
            </a:r>
          </a:p>
          <a:p>
            <a:r>
              <a:rPr lang="ro-RO" dirty="0"/>
              <a:t>                            </a:t>
            </a:r>
            <a:r>
              <a:rPr lang="ro-RO" i="1" dirty="0">
                <a:latin typeface="Times New Roman" panose="02020603050405020304" pitchFamily="18" charset="0"/>
                <a:cs typeface="Times New Roman" panose="02020603050405020304" pitchFamily="18" charset="0"/>
              </a:rPr>
              <a:t>N. Dabija</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09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8">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p:cTn id="24"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6" dur="1000"/>
                                        <p:tgtEl>
                                          <p:spTgt spid="8">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0">
                                            <p:txEl>
                                              <p:pRg st="0" end="0"/>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 calcmode="lin" valueType="num">
                                      <p:cBhvr>
                                        <p:cTn id="34"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5"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0648"/>
            <a:ext cx="4248472" cy="6276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3793" b="16315"/>
          <a:stretch/>
        </p:blipFill>
        <p:spPr>
          <a:xfrm>
            <a:off x="802990" y="682171"/>
            <a:ext cx="3073524" cy="2148116"/>
          </a:xfrm>
          <a:prstGeom prst="rect">
            <a:avLst/>
          </a:prstGeom>
        </p:spPr>
      </p:pic>
      <p:sp>
        <p:nvSpPr>
          <p:cNvPr id="5" name="TextBox 4"/>
          <p:cNvSpPr txBox="1"/>
          <p:nvPr/>
        </p:nvSpPr>
        <p:spPr>
          <a:xfrm>
            <a:off x="395536" y="3573016"/>
            <a:ext cx="3816424" cy="2800767"/>
          </a:xfrm>
          <a:prstGeom prst="rect">
            <a:avLst/>
          </a:prstGeom>
          <a:noFill/>
        </p:spPr>
        <p:txBody>
          <a:bodyPr wrap="square" rtlCol="0">
            <a:spAutoFit/>
          </a:bodyPr>
          <a:lstStyle/>
          <a:p>
            <a:pPr algn="ctr"/>
            <a:r>
              <a:rPr lang="en-US" sz="1600" i="1" dirty="0" err="1">
                <a:latin typeface="Times New Roman" panose="02020603050405020304" pitchFamily="18" charset="0"/>
                <a:cs typeface="Times New Roman" panose="02020603050405020304" pitchFamily="18" charset="0"/>
              </a:rPr>
              <a:t>Mi</a:t>
            </a:r>
            <a:r>
              <a:rPr lang="en-US" sz="1600" i="1" dirty="0">
                <a:latin typeface="Times New Roman" panose="02020603050405020304" pitchFamily="18" charset="0"/>
                <a:cs typeface="Times New Roman" panose="02020603050405020304" pitchFamily="18" charset="0"/>
              </a:rPr>
              <a:t>-e </a:t>
            </a:r>
            <a:r>
              <a:rPr lang="en-US" sz="1600" i="1" dirty="0" err="1">
                <a:latin typeface="Times New Roman" panose="02020603050405020304" pitchFamily="18" charset="0"/>
                <a:cs typeface="Times New Roman" panose="02020603050405020304" pitchFamily="18" charset="0"/>
              </a:rPr>
              <a:t>dor</a:t>
            </a:r>
            <a:r>
              <a:rPr lang="en-US" sz="1600" i="1" dirty="0">
                <a:latin typeface="Times New Roman" panose="02020603050405020304" pitchFamily="18" charset="0"/>
                <a:cs typeface="Times New Roman" panose="02020603050405020304" pitchFamily="18" charset="0"/>
              </a:rPr>
              <a:t> de tine, </a:t>
            </a:r>
            <a:r>
              <a:rPr lang="en-US" sz="1600" i="1" dirty="0" err="1">
                <a:latin typeface="Times New Roman" panose="02020603050405020304" pitchFamily="18" charset="0"/>
                <a:cs typeface="Times New Roman" panose="02020603050405020304" pitchFamily="18" charset="0"/>
              </a:rPr>
              <a:t>zvelta</a:t>
            </a:r>
            <a:r>
              <a:rPr lang="en-US" sz="1600" i="1" dirty="0">
                <a:latin typeface="Times New Roman" panose="02020603050405020304" pitchFamily="18" charset="0"/>
                <a:cs typeface="Times New Roman" panose="02020603050405020304" pitchFamily="18" charset="0"/>
              </a:rPr>
              <a:t> mea </a:t>
            </a:r>
            <a:r>
              <a:rPr lang="en-US" sz="1600" i="1" dirty="0" err="1">
                <a:latin typeface="Times New Roman" panose="02020603050405020304" pitchFamily="18" charset="0"/>
                <a:cs typeface="Times New Roman" panose="02020603050405020304" pitchFamily="18" charset="0"/>
              </a:rPr>
              <a:t>femeie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a:t>
            </a:r>
            <a:r>
              <a:rPr lang="en-US" sz="1600" i="1" dirty="0" err="1">
                <a:latin typeface="Times New Roman" panose="02020603050405020304" pitchFamily="18" charset="0"/>
                <a:cs typeface="Times New Roman" panose="02020603050405020304" pitchFamily="18" charset="0"/>
              </a:rPr>
              <a:t>gura</a:t>
            </a:r>
            <a:r>
              <a:rPr lang="en-US" sz="1600" i="1" dirty="0">
                <a:latin typeface="Times New Roman" panose="02020603050405020304" pitchFamily="18" charset="0"/>
                <a:cs typeface="Times New Roman" panose="02020603050405020304" pitchFamily="18" charset="0"/>
              </a:rPr>
              <a:t> ta de </a:t>
            </a:r>
            <a:r>
              <a:rPr lang="en-US" sz="1600" i="1" dirty="0" err="1">
                <a:latin typeface="Times New Roman" panose="02020603050405020304" pitchFamily="18" charset="0"/>
                <a:cs typeface="Times New Roman" panose="02020603050405020304" pitchFamily="18" charset="0"/>
              </a:rPr>
              <a:t>orhidee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a:t>
            </a:r>
            <a:r>
              <a:rPr lang="en-US" sz="1600" i="1" dirty="0" err="1">
                <a:latin typeface="Times New Roman" panose="02020603050405020304" pitchFamily="18" charset="0"/>
                <a:cs typeface="Times New Roman" panose="02020603050405020304" pitchFamily="18" charset="0"/>
              </a:rPr>
              <a:t>sânul</a:t>
            </a:r>
            <a:r>
              <a:rPr lang="en-US" sz="1600" i="1" dirty="0">
                <a:latin typeface="Times New Roman" panose="02020603050405020304" pitchFamily="18" charset="0"/>
                <a:cs typeface="Times New Roman" panose="02020603050405020304" pitchFamily="18" charset="0"/>
              </a:rPr>
              <a:t> tau cu </a:t>
            </a:r>
            <a:r>
              <a:rPr lang="en-US" sz="1600" i="1" dirty="0" err="1">
                <a:latin typeface="Times New Roman" panose="02020603050405020304" pitchFamily="18" charset="0"/>
                <a:cs typeface="Times New Roman" panose="02020603050405020304" pitchFamily="18" charset="0"/>
              </a:rPr>
              <a:t>bumbi</a:t>
            </a:r>
            <a:r>
              <a:rPr lang="en-US" sz="1600" i="1" dirty="0">
                <a:latin typeface="Times New Roman" panose="02020603050405020304" pitchFamily="18" charset="0"/>
                <a:cs typeface="Times New Roman" panose="02020603050405020304" pitchFamily="18" charset="0"/>
              </a:rPr>
              <a:t> de dude,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a:t>
            </a:r>
            <a:r>
              <a:rPr lang="en-US" sz="1600" i="1" dirty="0" err="1">
                <a:latin typeface="Times New Roman" panose="02020603050405020304" pitchFamily="18" charset="0"/>
                <a:cs typeface="Times New Roman" panose="02020603050405020304" pitchFamily="18" charset="0"/>
              </a:rPr>
              <a:t>buzele-ti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carnoase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dulci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ude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Mi</a:t>
            </a:r>
            <a:r>
              <a:rPr lang="en-US" sz="1600" i="1" dirty="0">
                <a:latin typeface="Times New Roman" panose="02020603050405020304" pitchFamily="18" charset="0"/>
                <a:cs typeface="Times New Roman" panose="02020603050405020304" pitchFamily="18" charset="0"/>
              </a:rPr>
              <a:t>-e </a:t>
            </a:r>
            <a:r>
              <a:rPr lang="en-US" sz="1600" i="1" dirty="0" err="1">
                <a:latin typeface="Times New Roman" panose="02020603050405020304" pitchFamily="18" charset="0"/>
                <a:cs typeface="Times New Roman" panose="02020603050405020304" pitchFamily="18" charset="0"/>
              </a:rPr>
              <a:t>dor</a:t>
            </a:r>
            <a:r>
              <a:rPr lang="en-US" sz="1600" i="1" dirty="0">
                <a:latin typeface="Times New Roman" panose="02020603050405020304" pitchFamily="18" charset="0"/>
                <a:cs typeface="Times New Roman" panose="02020603050405020304" pitchFamily="18" charset="0"/>
              </a:rPr>
              <a:t> de tot </a:t>
            </a:r>
            <a:r>
              <a:rPr lang="en-US" sz="1600" i="1" dirty="0" err="1">
                <a:latin typeface="Times New Roman" panose="02020603050405020304" pitchFamily="18" charset="0"/>
                <a:cs typeface="Times New Roman" panose="02020603050405020304" pitchFamily="18" charset="0"/>
              </a:rPr>
              <a:t>ce</a:t>
            </a:r>
            <a:r>
              <a:rPr lang="en-US" sz="1600" i="1" dirty="0">
                <a:latin typeface="Times New Roman" panose="02020603050405020304" pitchFamily="18" charset="0"/>
                <a:cs typeface="Times New Roman" panose="02020603050405020304" pitchFamily="18" charset="0"/>
              </a:rPr>
              <a:t> se </a:t>
            </a:r>
            <a:r>
              <a:rPr lang="en-US" sz="1600" i="1" dirty="0" err="1">
                <a:latin typeface="Times New Roman" panose="02020603050405020304" pitchFamily="18" charset="0"/>
                <a:cs typeface="Times New Roman" panose="02020603050405020304" pitchFamily="18" charset="0"/>
              </a:rPr>
              <a:t>ascunde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a:t>
            </a:r>
            <a:r>
              <a:rPr lang="en-US" sz="1600" i="1" dirty="0" err="1">
                <a:latin typeface="Times New Roman" panose="02020603050405020304" pitchFamily="18" charset="0"/>
                <a:cs typeface="Times New Roman" panose="02020603050405020304" pitchFamily="18" charset="0"/>
              </a:rPr>
              <a:t>soldurile</a:t>
            </a:r>
            <a:r>
              <a:rPr lang="en-US" sz="1600" i="1" dirty="0">
                <a:latin typeface="Times New Roman" panose="02020603050405020304" pitchFamily="18" charset="0"/>
                <a:cs typeface="Times New Roman" panose="02020603050405020304" pitchFamily="18" charset="0"/>
              </a:rPr>
              <a:t> tale </a:t>
            </a:r>
            <a:r>
              <a:rPr lang="en-US" sz="1600" i="1" dirty="0" err="1">
                <a:latin typeface="Times New Roman" panose="02020603050405020304" pitchFamily="18" charset="0"/>
                <a:cs typeface="Times New Roman" panose="02020603050405020304" pitchFamily="18" charset="0"/>
              </a:rPr>
              <a:t>tari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rotunde</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De </a:t>
            </a:r>
            <a:r>
              <a:rPr lang="en-US" sz="1600" i="1" dirty="0" err="1">
                <a:latin typeface="Times New Roman" panose="02020603050405020304" pitchFamily="18" charset="0"/>
                <a:cs typeface="Times New Roman" panose="02020603050405020304" pitchFamily="18" charset="0"/>
              </a:rPr>
              <a:t>genunchii</a:t>
            </a:r>
            <a:r>
              <a:rPr lang="en-US" sz="1600" i="1" dirty="0">
                <a:latin typeface="Times New Roman" panose="02020603050405020304" pitchFamily="18" charset="0"/>
                <a:cs typeface="Times New Roman" panose="02020603050405020304" pitchFamily="18" charset="0"/>
              </a:rPr>
              <a:t> tai mi-e </a:t>
            </a:r>
            <a:r>
              <a:rPr lang="en-US" sz="1600" i="1" dirty="0" err="1">
                <a:latin typeface="Times New Roman" panose="02020603050405020304" pitchFamily="18" charset="0"/>
                <a:cs typeface="Times New Roman" panose="02020603050405020304" pitchFamily="18" charset="0"/>
              </a:rPr>
              <a:t>dor</a:t>
            </a:r>
            <a:r>
              <a:rPr lang="en-US" sz="1600" i="1" dirty="0">
                <a:latin typeface="Times New Roman" panose="02020603050405020304" pitchFamily="18" charset="0"/>
                <a:cs typeface="Times New Roman" panose="02020603050405020304" pitchFamily="18" charset="0"/>
              </a:rPr>
              <a:t>,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Sa-mi </a:t>
            </a:r>
            <a:r>
              <a:rPr lang="en-US" sz="1600" i="1" dirty="0" err="1">
                <a:latin typeface="Times New Roman" panose="02020603050405020304" pitchFamily="18" charset="0"/>
                <a:cs typeface="Times New Roman" panose="02020603050405020304" pitchFamily="18" charset="0"/>
              </a:rPr>
              <a:t>strînga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capul</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înlauntrul</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lor</a:t>
            </a:r>
            <a:r>
              <a:rPr lang="en-US" sz="1600" i="1" dirty="0">
                <a:latin typeface="Times New Roman" panose="02020603050405020304" pitchFamily="18" charset="0"/>
                <a:cs typeface="Times New Roman" panose="02020603050405020304" pitchFamily="18" charset="0"/>
              </a:rPr>
              <a:t>.</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Da-mi </a:t>
            </a:r>
            <a:r>
              <a:rPr lang="en-US" sz="1600" i="1" dirty="0" err="1">
                <a:latin typeface="Times New Roman" panose="02020603050405020304" pitchFamily="18" charset="0"/>
                <a:cs typeface="Times New Roman" panose="02020603050405020304" pitchFamily="18" charset="0"/>
              </a:rPr>
              <a:t>pe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limba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sa</a:t>
            </a:r>
            <a:r>
              <a:rPr lang="en-US" sz="1600" i="1" dirty="0">
                <a:latin typeface="Times New Roman" panose="02020603050405020304" pitchFamily="18" charset="0"/>
                <a:cs typeface="Times New Roman" panose="02020603050405020304" pitchFamily="18" charset="0"/>
              </a:rPr>
              <a:t> le </a:t>
            </a:r>
            <a:r>
              <a:rPr lang="en-US" sz="1600" i="1" dirty="0" err="1">
                <a:latin typeface="Times New Roman" panose="02020603050405020304" pitchFamily="18" charset="0"/>
                <a:cs typeface="Times New Roman" panose="02020603050405020304" pitchFamily="18" charset="0"/>
              </a:rPr>
              <a:t>bea</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Balele</a:t>
            </a:r>
            <a:r>
              <a:rPr lang="en-US" sz="1600" i="1" dirty="0">
                <a:latin typeface="Times New Roman" panose="02020603050405020304" pitchFamily="18" charset="0"/>
                <a:cs typeface="Times New Roman" panose="02020603050405020304" pitchFamily="18" charset="0"/>
              </a:rPr>
              <a:t> tale </a:t>
            </a:r>
            <a:r>
              <a:rPr lang="en-US" sz="1600" i="1" dirty="0" err="1">
                <a:latin typeface="Times New Roman" panose="02020603050405020304" pitchFamily="18" charset="0"/>
                <a:cs typeface="Times New Roman" panose="02020603050405020304" pitchFamily="18" charset="0"/>
              </a:rPr>
              <a:t>calde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mult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iubita</a:t>
            </a:r>
            <a:r>
              <a:rPr lang="en-US" sz="1600" i="1" dirty="0">
                <a:latin typeface="Times New Roman" panose="02020603050405020304" pitchFamily="18" charset="0"/>
                <a:cs typeface="Times New Roman" panose="02020603050405020304" pitchFamily="18" charset="0"/>
              </a:rPr>
              <a:t> mea, </a:t>
            </a:r>
            <a:br>
              <a:rPr lang="en-US" sz="1600" i="1" dirty="0">
                <a:latin typeface="Times New Roman" panose="02020603050405020304" pitchFamily="18" charset="0"/>
                <a:cs typeface="Times New Roman" panose="02020603050405020304" pitchFamily="18" charset="0"/>
              </a:rPr>
            </a:br>
            <a:r>
              <a:rPr lang="en-US" sz="1600" i="1" dirty="0" err="1">
                <a:latin typeface="Times New Roman" panose="02020603050405020304" pitchFamily="18" charset="0"/>
                <a:cs typeface="Times New Roman" panose="02020603050405020304" pitchFamily="18" charset="0"/>
              </a:rPr>
              <a:t>Femeia</a:t>
            </a:r>
            <a:r>
              <a:rPr lang="en-US" sz="1600" i="1" dirty="0">
                <a:latin typeface="Times New Roman" panose="02020603050405020304" pitchFamily="18" charset="0"/>
                <a:cs typeface="Times New Roman" panose="02020603050405020304" pitchFamily="18" charset="0"/>
              </a:rPr>
              <a:t> mea, </a:t>
            </a:r>
            <a:r>
              <a:rPr lang="en-US" sz="1600" i="1" dirty="0" err="1">
                <a:latin typeface="Times New Roman" panose="02020603050405020304" pitchFamily="18" charset="0"/>
                <a:cs typeface="Times New Roman" panose="02020603050405020304" pitchFamily="18" charset="0"/>
              </a:rPr>
              <a:t>durerea</a:t>
            </a:r>
            <a:r>
              <a:rPr lang="en-US" sz="1600" i="1" dirty="0">
                <a:latin typeface="Times New Roman" panose="02020603050405020304" pitchFamily="18" charset="0"/>
                <a:cs typeface="Times New Roman" panose="02020603050405020304" pitchFamily="18" charset="0"/>
              </a:rPr>
              <a:t> mea </a:t>
            </a:r>
            <a:r>
              <a:rPr lang="en-US" sz="1600" i="1" dirty="0" err="1">
                <a:latin typeface="Times New Roman" panose="02020603050405020304" pitchFamily="18" charset="0"/>
                <a:cs typeface="Times New Roman" panose="02020603050405020304" pitchFamily="18" charset="0"/>
              </a:rPr>
              <a:t>si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viata</a:t>
            </a:r>
            <a:r>
              <a:rPr lang="en-US" sz="1600" i="1" dirty="0">
                <a:latin typeface="Times New Roman" panose="02020603050405020304" pitchFamily="18" charset="0"/>
                <a:cs typeface="Times New Roman" panose="02020603050405020304" pitchFamily="18" charset="0"/>
              </a:rPr>
              <a:t> mea.</a:t>
            </a:r>
            <a:endParaRPr lang="ru-RU" sz="16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9552" y="2830287"/>
            <a:ext cx="3528392" cy="646331"/>
          </a:xfrm>
          <a:prstGeom prst="rect">
            <a:avLst/>
          </a:prstGeom>
          <a:noFill/>
        </p:spPr>
        <p:txBody>
          <a:bodyPr wrap="square" rtlCol="0">
            <a:spAutoFit/>
          </a:bodyPr>
          <a:lstStyle/>
          <a:p>
            <a:r>
              <a:rPr lang="ro-RO" dirty="0">
                <a:latin typeface="Algerian" panose="04020705040A02060702" pitchFamily="82" charset="0"/>
              </a:rPr>
              <a:t>           Mi-e dor de tine</a:t>
            </a:r>
          </a:p>
          <a:p>
            <a:r>
              <a:rPr lang="ro-RO" dirty="0"/>
              <a:t>                                 </a:t>
            </a:r>
            <a:r>
              <a:rPr lang="ro-RO" i="1" dirty="0">
                <a:latin typeface="Times New Roman" panose="02020603050405020304" pitchFamily="18" charset="0"/>
                <a:cs typeface="Times New Roman" panose="02020603050405020304" pitchFamily="18" charset="0"/>
              </a:rPr>
              <a:t>T. Arghezi</a:t>
            </a:r>
            <a:endParaRPr lang="ru-RU"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759289" y="1449357"/>
            <a:ext cx="3960440" cy="4247317"/>
          </a:xfrm>
          <a:prstGeom prst="rect">
            <a:avLst/>
          </a:prstGeom>
          <a:noFill/>
        </p:spPr>
        <p:txBody>
          <a:bodyPr wrap="square" rtlCol="0">
            <a:spAutoFit/>
          </a:bodyPr>
          <a:lstStyle/>
          <a:p>
            <a:pPr algn="ctr"/>
            <a:r>
              <a:rPr lang="vi-VN" i="1" dirty="0">
                <a:latin typeface="+mj-lt"/>
              </a:rPr>
              <a:t>Vino să şedem subt pom.</a:t>
            </a:r>
            <a:br>
              <a:rPr lang="vi-VN" i="1" dirty="0">
                <a:latin typeface="+mj-lt"/>
              </a:rPr>
            </a:br>
            <a:r>
              <a:rPr lang="vi-VN" i="1" dirty="0">
                <a:latin typeface="+mj-lt"/>
              </a:rPr>
              <a:t>Deasupra-i încă veac ceresc.</a:t>
            </a:r>
            <a:br>
              <a:rPr lang="vi-VN" i="1" dirty="0">
                <a:latin typeface="+mj-lt"/>
              </a:rPr>
            </a:br>
            <a:r>
              <a:rPr lang="vi-VN" i="1" dirty="0">
                <a:latin typeface="+mj-lt"/>
              </a:rPr>
              <a:t>În vântul adevărului,</a:t>
            </a:r>
            <a:br>
              <a:rPr lang="vi-VN" i="1" dirty="0">
                <a:latin typeface="+mj-lt"/>
              </a:rPr>
            </a:br>
            <a:r>
              <a:rPr lang="vi-VN" i="1" dirty="0">
                <a:latin typeface="+mj-lt"/>
              </a:rPr>
              <a:t>în marea umbr-a mărului,</a:t>
            </a:r>
            <a:br>
              <a:rPr lang="vi-VN" i="1" dirty="0">
                <a:latin typeface="+mj-lt"/>
              </a:rPr>
            </a:br>
            <a:r>
              <a:rPr lang="vi-VN" i="1" dirty="0">
                <a:latin typeface="+mj-lt"/>
              </a:rPr>
              <a:t>vreau părul să ţi-l despletesc</a:t>
            </a:r>
            <a:br>
              <a:rPr lang="vi-VN" i="1" dirty="0">
                <a:latin typeface="+mj-lt"/>
              </a:rPr>
            </a:br>
            <a:r>
              <a:rPr lang="vi-VN" i="1" dirty="0">
                <a:latin typeface="+mj-lt"/>
              </a:rPr>
              <a:t>să fluture ca-n vis</a:t>
            </a:r>
            <a:br>
              <a:rPr lang="vi-VN" i="1" dirty="0">
                <a:latin typeface="+mj-lt"/>
              </a:rPr>
            </a:br>
            <a:r>
              <a:rPr lang="vi-VN" i="1" dirty="0">
                <a:latin typeface="+mj-lt"/>
              </a:rPr>
              <a:t>către hotarul pământesc.</a:t>
            </a:r>
            <a:br>
              <a:rPr lang="vi-VN" i="1" dirty="0">
                <a:latin typeface="+mj-lt"/>
              </a:rPr>
            </a:br>
            <a:br>
              <a:rPr lang="vi-VN" i="1" dirty="0">
                <a:latin typeface="+mj-lt"/>
              </a:rPr>
            </a:br>
            <a:r>
              <a:rPr lang="vi-VN" i="1" dirty="0">
                <a:latin typeface="+mj-lt"/>
              </a:rPr>
              <a:t>Ce grai în sânge am închis?</a:t>
            </a:r>
            <a:br>
              <a:rPr lang="vi-VN" i="1" dirty="0">
                <a:latin typeface="+mj-lt"/>
              </a:rPr>
            </a:br>
            <a:r>
              <a:rPr lang="vi-VN" i="1" dirty="0">
                <a:latin typeface="+mj-lt"/>
              </a:rPr>
              <a:t>Vino să şedem subt pom,</a:t>
            </a:r>
            <a:br>
              <a:rPr lang="vi-VN" i="1" dirty="0">
                <a:latin typeface="+mj-lt"/>
              </a:rPr>
            </a:br>
            <a:r>
              <a:rPr lang="vi-VN" i="1" dirty="0">
                <a:latin typeface="+mj-lt"/>
              </a:rPr>
              <a:t>unde ceasul fără vină</a:t>
            </a:r>
            <a:br>
              <a:rPr lang="vi-VN" i="1" dirty="0">
                <a:latin typeface="+mj-lt"/>
              </a:rPr>
            </a:br>
            <a:r>
              <a:rPr lang="vi-VN" i="1" dirty="0">
                <a:latin typeface="+mj-lt"/>
              </a:rPr>
              <a:t>cu şarpele se joacă-n doi.</a:t>
            </a:r>
            <a:br>
              <a:rPr lang="vi-VN" i="1" dirty="0">
                <a:latin typeface="+mj-lt"/>
              </a:rPr>
            </a:br>
            <a:r>
              <a:rPr lang="vi-VN" i="1" dirty="0">
                <a:latin typeface="+mj-lt"/>
              </a:rPr>
              <a:t>Tu eşti om, eu sunt om.</a:t>
            </a:r>
            <a:br>
              <a:rPr lang="vi-VN" i="1" dirty="0">
                <a:latin typeface="+mj-lt"/>
              </a:rPr>
            </a:br>
            <a:r>
              <a:rPr lang="vi-VN" i="1" dirty="0">
                <a:latin typeface="+mj-lt"/>
              </a:rPr>
              <a:t>Ce grea e pentru noi</a:t>
            </a:r>
            <a:br>
              <a:rPr lang="vi-VN" i="1" dirty="0">
                <a:latin typeface="+mj-lt"/>
              </a:rPr>
            </a:br>
            <a:r>
              <a:rPr lang="vi-VN" i="1" dirty="0">
                <a:latin typeface="+mj-lt"/>
              </a:rPr>
              <a:t>osânda de a sta-n lumină!</a:t>
            </a:r>
            <a:endParaRPr lang="ru-RU" i="1" dirty="0">
              <a:latin typeface="+mj-lt"/>
            </a:endParaRPr>
          </a:p>
        </p:txBody>
      </p:sp>
      <p:sp>
        <p:nvSpPr>
          <p:cNvPr id="9" name="TextBox 8"/>
          <p:cNvSpPr txBox="1"/>
          <p:nvPr/>
        </p:nvSpPr>
        <p:spPr>
          <a:xfrm>
            <a:off x="5112060" y="682171"/>
            <a:ext cx="3312368" cy="646331"/>
          </a:xfrm>
          <a:prstGeom prst="rect">
            <a:avLst/>
          </a:prstGeom>
          <a:noFill/>
        </p:spPr>
        <p:txBody>
          <a:bodyPr wrap="square" rtlCol="0">
            <a:spAutoFit/>
          </a:bodyPr>
          <a:lstStyle/>
          <a:p>
            <a:r>
              <a:rPr lang="ro-RO" dirty="0">
                <a:latin typeface="Algerian" panose="04020705040A02060702" pitchFamily="82" charset="0"/>
              </a:rPr>
              <a:t>          Glas în paradis</a:t>
            </a:r>
          </a:p>
          <a:p>
            <a:r>
              <a:rPr lang="ro-RO" i="1" dirty="0">
                <a:latin typeface="Times New Roman" panose="02020603050405020304" pitchFamily="18" charset="0"/>
                <a:cs typeface="Times New Roman" panose="02020603050405020304" pitchFamily="18" charset="0"/>
              </a:rPr>
              <a:t>                                 L. Blaga</a:t>
            </a:r>
            <a:endParaRPr lang="ru-RU" i="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9705" t="12919" r="8352" b="8624"/>
          <a:stretch/>
        </p:blipFill>
        <p:spPr>
          <a:xfrm>
            <a:off x="7802156" y="5581012"/>
            <a:ext cx="903218" cy="864784"/>
          </a:xfrm>
          <a:prstGeom prst="rect">
            <a:avLst/>
          </a:prstGeom>
        </p:spPr>
      </p:pic>
    </p:spTree>
    <p:extLst>
      <p:ext uri="{BB962C8B-B14F-4D97-AF65-F5344CB8AC3E}">
        <p14:creationId xmlns:p14="http://schemas.microsoft.com/office/powerpoint/2010/main" val="15824964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1000"/>
                                        <p:tgtEl>
                                          <p:spTgt spid="6">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1000"/>
                                        <p:tgtEl>
                                          <p:spTgt spid="6">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1000"/>
                                        <p:tgtEl>
                                          <p:spTgt spid="5">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10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1000"/>
                                        <p:tgtEl>
                                          <p:spTgt spid="9">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down)">
                                      <p:cBhvr>
                                        <p:cTn id="31" dur="1000"/>
                                        <p:tgtEl>
                                          <p:spTgt spid="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4644008" y="267296"/>
            <a:ext cx="4248472" cy="6264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17" y="548680"/>
            <a:ext cx="3865044" cy="5760640"/>
          </a:xfrm>
          <a:prstGeom prst="rect">
            <a:avLst/>
          </a:prstGeom>
        </p:spPr>
      </p:pic>
      <p:sp>
        <p:nvSpPr>
          <p:cNvPr id="5" name="TextBox 4"/>
          <p:cNvSpPr txBox="1"/>
          <p:nvPr/>
        </p:nvSpPr>
        <p:spPr>
          <a:xfrm>
            <a:off x="659259" y="1570038"/>
            <a:ext cx="3240360" cy="4801314"/>
          </a:xfrm>
          <a:prstGeom prst="rect">
            <a:avLst/>
          </a:prstGeom>
          <a:noFill/>
        </p:spPr>
        <p:txBody>
          <a:bodyPr wrap="square" rtlCol="0">
            <a:spAutoFit/>
          </a:bodyPr>
          <a:lstStyle/>
          <a:p>
            <a:pPr algn="ctr"/>
            <a:r>
              <a:rPr lang="vi-VN" sz="1600" i="1" dirty="0">
                <a:latin typeface="Times New Roman" panose="02020603050405020304" pitchFamily="18" charset="0"/>
                <a:cs typeface="Times New Roman" panose="02020603050405020304" pitchFamily="18" charset="0"/>
              </a:rPr>
              <a:t>Vino-n codru la izvorul Care tremură pe prund, Unde prispă cea de brazde Crengi plecate o ascund. Și în brațele-mi întinse Să alergi, pe piept să-mi cazi, Să-ți desprind din creștet valul, Să-l ridic de pe obraz. Pe genunchii mei ședea-vei, Vom fi singuri-singurei, Iar în par înfiorate Or să-ți cadă flori de tei. Fruntea albă-n părul galben Pe-al meu braț încet s-o culci, Lăsînd pradă gurii mele Ale tale buze dulci… Vom visa un vis ferice, Îngîna-ne-vor c-un cânt Singuratice izvoare, Blîndă batere de vînt; Adormind de armonia Codrului bătut de gînduri, Flori de tei deasupra noastră Or să cadă rînduri-rînduri.</a:t>
            </a:r>
            <a:br>
              <a:rPr lang="vi-VN" dirty="0"/>
            </a:br>
            <a:endParaRPr lang="ru-RU" dirty="0"/>
          </a:p>
        </p:txBody>
      </p:sp>
      <p:sp>
        <p:nvSpPr>
          <p:cNvPr id="6" name="TextBox 5"/>
          <p:cNvSpPr txBox="1"/>
          <p:nvPr/>
        </p:nvSpPr>
        <p:spPr>
          <a:xfrm>
            <a:off x="971600" y="836712"/>
            <a:ext cx="2664296" cy="646331"/>
          </a:xfrm>
          <a:prstGeom prst="rect">
            <a:avLst/>
          </a:prstGeom>
          <a:noFill/>
        </p:spPr>
        <p:txBody>
          <a:bodyPr wrap="square" rtlCol="0">
            <a:spAutoFit/>
          </a:bodyPr>
          <a:lstStyle/>
          <a:p>
            <a:r>
              <a:rPr lang="ro-RO" dirty="0">
                <a:latin typeface="Algerian" panose="04020705040A02060702" pitchFamily="82" charset="0"/>
              </a:rPr>
              <a:t>            Dorinta</a:t>
            </a:r>
          </a:p>
          <a:p>
            <a:r>
              <a:rPr lang="ro-RO" dirty="0"/>
              <a:t>                        </a:t>
            </a:r>
            <a:r>
              <a:rPr lang="ro-RO" i="1" dirty="0">
                <a:latin typeface="Times New Roman" panose="02020603050405020304" pitchFamily="18" charset="0"/>
                <a:cs typeface="Times New Roman" panose="02020603050405020304" pitchFamily="18" charset="0"/>
              </a:rPr>
              <a:t>M. Eminescu</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836712"/>
            <a:ext cx="4032677" cy="5003678"/>
          </a:xfrm>
          <a:prstGeom prst="rect">
            <a:avLst/>
          </a:prstGeom>
        </p:spPr>
      </p:pic>
      <p:sp>
        <p:nvSpPr>
          <p:cNvPr id="8" name="TextBox 7"/>
          <p:cNvSpPr txBox="1"/>
          <p:nvPr/>
        </p:nvSpPr>
        <p:spPr>
          <a:xfrm>
            <a:off x="4788024" y="1275985"/>
            <a:ext cx="3888432" cy="4247317"/>
          </a:xfrm>
          <a:prstGeom prst="rect">
            <a:avLst/>
          </a:prstGeom>
          <a:noFill/>
        </p:spPr>
        <p:txBody>
          <a:bodyPr wrap="square" rtlCol="0">
            <a:spAutoFit/>
          </a:bodyPr>
          <a:lstStyle/>
          <a:p>
            <a:pPr algn="ctr"/>
            <a:r>
              <a:rPr lang="vi-VN" i="1" dirty="0">
                <a:latin typeface="Times New Roman" panose="02020603050405020304" pitchFamily="18" charset="0"/>
                <a:cs typeface="Times New Roman" panose="02020603050405020304" pitchFamily="18" charset="0"/>
              </a:rPr>
              <a:t>Cum treci acum şi apa e-n ruine,</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şi-ţi este bine şi îmi este bine,</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aş vrea să-ţi spun, iubito, că în tine</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e vie vrerea ambelor destine.</a:t>
            </a:r>
            <a:br>
              <a:rPr lang="vi-VN" i="1" dirty="0">
                <a:latin typeface="Times New Roman" panose="02020603050405020304" pitchFamily="18" charset="0"/>
                <a:cs typeface="Times New Roman" panose="02020603050405020304" pitchFamily="18" charset="0"/>
              </a:rPr>
            </a:b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Te voi iubi cu milă şi mirare</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cu întrebare şi cu disperare, </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cu gelozie şi cu larmă mare,</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c-un fel de fărdelege care doare.</a:t>
            </a:r>
            <a:br>
              <a:rPr lang="vi-VN" i="1" dirty="0">
                <a:latin typeface="Times New Roman" panose="02020603050405020304" pitchFamily="18" charset="0"/>
                <a:cs typeface="Times New Roman" panose="02020603050405020304" pitchFamily="18" charset="0"/>
              </a:rPr>
            </a:b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Şi jur pe tine şi pe apa toată </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care ne ţine barca înclinată</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că vei ramane - dincolo de număr</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şi dincolo de forme, măşti şi vorbe - </a:t>
            </a:r>
            <a:br>
              <a:rPr lang="vi-VN" i="1" dirty="0">
                <a:latin typeface="Times New Roman" panose="02020603050405020304" pitchFamily="18" charset="0"/>
                <a:cs typeface="Times New Roman" panose="02020603050405020304" pitchFamily="18" charset="0"/>
              </a:rPr>
            </a:br>
            <a:r>
              <a:rPr lang="vi-VN" i="1" dirty="0">
                <a:latin typeface="Times New Roman" panose="02020603050405020304" pitchFamily="18" charset="0"/>
                <a:cs typeface="Times New Roman" panose="02020603050405020304" pitchFamily="18" charset="0"/>
              </a:rPr>
              <a:t>a mea, de-a pururi, ca un braţ în umăr.</a:t>
            </a:r>
            <a:endParaRPr lang="ru-RU"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631837" y="589360"/>
            <a:ext cx="3240360" cy="646331"/>
          </a:xfrm>
          <a:prstGeom prst="rect">
            <a:avLst/>
          </a:prstGeom>
          <a:noFill/>
        </p:spPr>
        <p:txBody>
          <a:bodyPr wrap="square" rtlCol="0">
            <a:spAutoFit/>
          </a:bodyPr>
          <a:lstStyle/>
          <a:p>
            <a:r>
              <a:rPr lang="ro-RO" dirty="0">
                <a:latin typeface="Algerian" panose="04020705040A02060702" pitchFamily="82" charset="0"/>
              </a:rPr>
              <a:t>           </a:t>
            </a:r>
            <a:r>
              <a:rPr lang="en-US" dirty="0">
                <a:latin typeface="Algerian" panose="04020705040A02060702" pitchFamily="82" charset="0"/>
              </a:rPr>
              <a:t>A mea </a:t>
            </a:r>
          </a:p>
          <a:p>
            <a:r>
              <a:rPr lang="ro-RO"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 P</a:t>
            </a:r>
            <a:r>
              <a:rPr lang="ro-RO" i="1" dirty="0">
                <a:latin typeface="Times New Roman" panose="02020603050405020304" pitchFamily="18" charset="0"/>
                <a:cs typeface="Times New Roman" panose="02020603050405020304" pitchFamily="18" charset="0"/>
              </a:rPr>
              <a:t>ăunescu</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4616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heel(1)">
                                      <p:cBhvr>
                                        <p:cTn id="13" dur="1500"/>
                                        <p:tgtEl>
                                          <p:spTgt spid="6">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heel(1)">
                                      <p:cBhvr>
                                        <p:cTn id="16" dur="1500"/>
                                        <p:tgtEl>
                                          <p:spTgt spid="6">
                                            <p:txEl>
                                              <p:pRg st="1" end="1"/>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heel(1)">
                                      <p:cBhvr>
                                        <p:cTn id="19" dur="1500"/>
                                        <p:tgtEl>
                                          <p:spTgt spid="9">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heel(1)">
                                      <p:cBhvr>
                                        <p:cTn id="22" dur="1500"/>
                                        <p:tgtEl>
                                          <p:spTgt spid="9">
                                            <p:txEl>
                                              <p:pRg st="1" end="1"/>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1000"/>
                                        <p:tgtEl>
                                          <p:spTgt spid="8">
                                            <p:txEl>
                                              <p:pRg st="0" end="0"/>
                                            </p:txEl>
                                          </p:spTgt>
                                        </p:tgtEl>
                                      </p:cBhvr>
                                    </p:animEffect>
                                    <p:anim calcmode="lin" valueType="num">
                                      <p:cBhvr>
                                        <p:cTn id="3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2149</Words>
  <Application>Microsoft Office PowerPoint</Application>
  <PresentationFormat>Экран (4:3)</PresentationFormat>
  <Paragraphs>172</Paragraphs>
  <Slides>20</Slides>
  <Notes>1</Notes>
  <HiddenSlides>0</HiddenSlides>
  <MMClips>2</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Algerian</vt:lpstr>
      <vt:lpstr>Arial</vt:lpstr>
      <vt:lpstr>Book Antiqua</vt:lpstr>
      <vt:lpstr>Calibri</vt:lpstr>
      <vt:lpstr>Castellar</vt:lpstr>
      <vt:lpstr>Century</vt:lpstr>
      <vt:lpstr>Edwardian Script ITC</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Ganja</dc:creator>
  <cp:lastModifiedBy>Пользователь</cp:lastModifiedBy>
  <cp:revision>106</cp:revision>
  <dcterms:created xsi:type="dcterms:W3CDTF">2021-02-20T11:08:01Z</dcterms:created>
  <dcterms:modified xsi:type="dcterms:W3CDTF">2021-02-22T12:04:43Z</dcterms:modified>
</cp:coreProperties>
</file>